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handoutMasterIdLst>
    <p:handoutMasterId r:id="rId35"/>
  </p:handoutMasterIdLst>
  <p:sldIdLst>
    <p:sldId id="308" r:id="rId2"/>
    <p:sldId id="318" r:id="rId3"/>
    <p:sldId id="258" r:id="rId4"/>
    <p:sldId id="305" r:id="rId5"/>
    <p:sldId id="259" r:id="rId6"/>
    <p:sldId id="260" r:id="rId7"/>
    <p:sldId id="261" r:id="rId8"/>
    <p:sldId id="262" r:id="rId9"/>
    <p:sldId id="263" r:id="rId10"/>
    <p:sldId id="317" r:id="rId11"/>
    <p:sldId id="330" r:id="rId12"/>
    <p:sldId id="338" r:id="rId13"/>
    <p:sldId id="334" r:id="rId14"/>
    <p:sldId id="296" r:id="rId15"/>
    <p:sldId id="297" r:id="rId16"/>
    <p:sldId id="298" r:id="rId17"/>
    <p:sldId id="299" r:id="rId18"/>
    <p:sldId id="300" r:id="rId19"/>
    <p:sldId id="339" r:id="rId20"/>
    <p:sldId id="340" r:id="rId21"/>
    <p:sldId id="301" r:id="rId22"/>
    <p:sldId id="302" r:id="rId23"/>
    <p:sldId id="304" r:id="rId24"/>
    <p:sldId id="319" r:id="rId25"/>
    <p:sldId id="320" r:id="rId26"/>
    <p:sldId id="323" r:id="rId27"/>
    <p:sldId id="324" r:id="rId28"/>
    <p:sldId id="327" r:id="rId29"/>
    <p:sldId id="341" r:id="rId30"/>
    <p:sldId id="268" r:id="rId31"/>
    <p:sldId id="329" r:id="rId32"/>
    <p:sldId id="295" r:id="rId33"/>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1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redith L Gillum (CENSUS/GEO FED)" initials="MLG(F" lastIdx="84" clrIdx="0">
    <p:extLst>
      <p:ext uri="{19B8F6BF-5375-455C-9EA6-DF929625EA0E}">
        <p15:presenceInfo xmlns:p15="http://schemas.microsoft.com/office/powerpoint/2012/main" userId="S-1-5-21-2418650581-3053253586-2785318765-32911" providerId="AD"/>
      </p:ext>
    </p:extLst>
  </p:cmAuthor>
  <p:cmAuthor id="4" name="Jennifer L Holland (CENSUS/ADRM FED)" initials="JLH(F" lastIdx="4" clrIdx="1">
    <p:extLst>
      <p:ext uri="{19B8F6BF-5375-455C-9EA6-DF929625EA0E}">
        <p15:presenceInfo xmlns:p15="http://schemas.microsoft.com/office/powerpoint/2012/main" userId="S-1-5-21-2418650581-3053253586-2785318765-24814" providerId="AD"/>
      </p:ext>
    </p:extLst>
  </p:cmAuthor>
  <p:cmAuthor id="5" name="James Crisp (CENSUS/GEO FED)" initials="JC(F" lastIdx="25" clrIdx="2">
    <p:extLst>
      <p:ext uri="{19B8F6BF-5375-455C-9EA6-DF929625EA0E}">
        <p15:presenceInfo xmlns:p15="http://schemas.microsoft.com/office/powerpoint/2012/main" userId="S-1-5-21-2418650581-3053253586-2785318765-2418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19" autoAdjust="0"/>
    <p:restoredTop sz="61182" autoAdjust="0"/>
  </p:normalViewPr>
  <p:slideViewPr>
    <p:cSldViewPr>
      <p:cViewPr varScale="1">
        <p:scale>
          <a:sx n="36" d="100"/>
          <a:sy n="36" d="100"/>
        </p:scale>
        <p:origin x="1422" y="60"/>
      </p:cViewPr>
      <p:guideLst>
        <p:guide orient="horz" pos="4224"/>
        <p:guide pos="19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374" cy="46914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008100" y="0"/>
            <a:ext cx="3067374" cy="469141"/>
          </a:xfrm>
          <a:prstGeom prst="rect">
            <a:avLst/>
          </a:prstGeom>
        </p:spPr>
        <p:txBody>
          <a:bodyPr vert="horz" lIns="91440" tIns="45720" rIns="91440" bIns="45720" rtlCol="0"/>
          <a:lstStyle>
            <a:lvl1pPr algn="r">
              <a:defRPr sz="1200"/>
            </a:lvl1pPr>
          </a:lstStyle>
          <a:p>
            <a:fld id="{1D362979-A847-405A-B3D2-908A3B7AC847}" type="datetimeFigureOut">
              <a:rPr lang="en-US" smtClean="0"/>
              <a:t>1/12/2018</a:t>
            </a:fld>
            <a:endParaRPr lang="en-US" dirty="0"/>
          </a:p>
        </p:txBody>
      </p:sp>
      <p:sp>
        <p:nvSpPr>
          <p:cNvPr id="4" name="Footer Placeholder 3"/>
          <p:cNvSpPr>
            <a:spLocks noGrp="1"/>
          </p:cNvSpPr>
          <p:nvPr>
            <p:ph type="ftr" sz="quarter" idx="2"/>
          </p:nvPr>
        </p:nvSpPr>
        <p:spPr>
          <a:xfrm>
            <a:off x="0" y="8893934"/>
            <a:ext cx="3067374" cy="46914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100" y="8893934"/>
            <a:ext cx="3067374" cy="469141"/>
          </a:xfrm>
          <a:prstGeom prst="rect">
            <a:avLst/>
          </a:prstGeom>
        </p:spPr>
        <p:txBody>
          <a:bodyPr vert="horz" lIns="91440" tIns="45720" rIns="91440" bIns="45720" rtlCol="0" anchor="b"/>
          <a:lstStyle>
            <a:lvl1pPr algn="r">
              <a:defRPr sz="1200"/>
            </a:lvl1pPr>
          </a:lstStyle>
          <a:p>
            <a:fld id="{159A30BA-83DE-413D-A1EF-C84E67698A05}" type="slidenum">
              <a:rPr lang="en-US" smtClean="0"/>
              <a:t>‹#›</a:t>
            </a:fld>
            <a:endParaRPr lang="en-US" dirty="0"/>
          </a:p>
        </p:txBody>
      </p:sp>
    </p:spTree>
    <p:extLst>
      <p:ext uri="{BB962C8B-B14F-4D97-AF65-F5344CB8AC3E}">
        <p14:creationId xmlns:p14="http://schemas.microsoft.com/office/powerpoint/2010/main" val="3740172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177" tIns="46589" rIns="93177" bIns="46589" rtlCol="0"/>
          <a:lstStyle>
            <a:lvl1pPr algn="r">
              <a:defRPr sz="1200"/>
            </a:lvl1pPr>
          </a:lstStyle>
          <a:p>
            <a:fld id="{440F903A-873C-4C92-95D1-C34E117DE35A}" type="datetimeFigureOut">
              <a:rPr lang="en-US" smtClean="0"/>
              <a:t>1/12/2018</a:t>
            </a:fld>
            <a:endParaRPr lang="en-US" dirty="0"/>
          </a:p>
        </p:txBody>
      </p:sp>
      <p:sp>
        <p:nvSpPr>
          <p:cNvPr id="4" name="Slide Image Placeholder 3"/>
          <p:cNvSpPr>
            <a:spLocks noGrp="1" noRot="1" noChangeAspect="1"/>
          </p:cNvSpPr>
          <p:nvPr>
            <p:ph type="sldImg" idx="2"/>
          </p:nvPr>
        </p:nvSpPr>
        <p:spPr>
          <a:xfrm>
            <a:off x="419100" y="703263"/>
            <a:ext cx="6238875" cy="3509962"/>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177" tIns="46589" rIns="93177" bIns="46589" rtlCol="0" anchor="b"/>
          <a:lstStyle>
            <a:lvl1pPr algn="r">
              <a:defRPr sz="1200"/>
            </a:lvl1pPr>
          </a:lstStyle>
          <a:p>
            <a:fld id="{603B9073-4934-4A18-B03D-7FA2DABDE591}" type="slidenum">
              <a:rPr lang="en-US" smtClean="0"/>
              <a:t>‹#›</a:t>
            </a:fld>
            <a:endParaRPr lang="en-US" dirty="0"/>
          </a:p>
        </p:txBody>
      </p:sp>
    </p:spTree>
    <p:extLst>
      <p:ext uri="{BB962C8B-B14F-4D97-AF65-F5344CB8AC3E}">
        <p14:creationId xmlns:p14="http://schemas.microsoft.com/office/powerpoint/2010/main" val="2573143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mailto:GEO.2020.LUCA@census.gov"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mailto:geo.geocoding.services@census.gov"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Thank you for attending this training today to introduce you to the 2020 Census Local Update of Census Addresses Operation, also known as LUCA.</a:t>
            </a:r>
          </a:p>
        </p:txBody>
      </p:sp>
      <p:sp>
        <p:nvSpPr>
          <p:cNvPr id="4" name="Slide Number Placeholder 3"/>
          <p:cNvSpPr>
            <a:spLocks noGrp="1"/>
          </p:cNvSpPr>
          <p:nvPr>
            <p:ph type="sldNum" sz="quarter" idx="10"/>
          </p:nvPr>
        </p:nvSpPr>
        <p:spPr/>
        <p:txBody>
          <a:bodyPr/>
          <a:lstStyle/>
          <a:p>
            <a:fld id="{603B9073-4934-4A18-B03D-7FA2DABDE591}" type="slidenum">
              <a:rPr lang="en-US" smtClean="0"/>
              <a:t>1</a:t>
            </a:fld>
            <a:endParaRPr lang="en-US" dirty="0"/>
          </a:p>
        </p:txBody>
      </p:sp>
    </p:spTree>
    <p:extLst>
      <p:ext uri="{BB962C8B-B14F-4D97-AF65-F5344CB8AC3E}">
        <p14:creationId xmlns:p14="http://schemas.microsoft.com/office/powerpoint/2010/main" val="3530284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Title 13 U.S.C. protects information provided to and from LUCA. It requires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Census Bureau ensure the confidential treatment of census related information, including individual addresses and structure points (also known as map spots on the paper LUCA materials), and maintain the confidentiality of all information it collects. LUCA requires all liaisons, reviewers, and anyone with access to the Title 13 materials abide by the Confidentiality and Security Guidelines and sign the </a:t>
            </a:r>
            <a:r>
              <a:rPr lang="en-US" sz="1200" i="1" kern="1200" dirty="0" smtClean="0">
                <a:solidFill>
                  <a:schemeClr val="tx1"/>
                </a:solidFill>
                <a:effectLst/>
                <a:latin typeface="+mn-lt"/>
                <a:ea typeface="+mn-ea"/>
                <a:cs typeface="+mn-cs"/>
              </a:rPr>
              <a:t>Confidentiality Agreement Form.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address list (both paper and digital formats) and PDF small format block maps are Title 13 material and require protection. The guidelines document that accompanied the LUCA invitation/registration materials is included in the Respondent Guide. If changes occur to staff that have access to the Title 13 materials, the jurisdiction must provide updated Confidentiality Forms as the changes occur, throughout the LUCA operation timeframe.</a:t>
            </a:r>
            <a:endParaRPr lang="en-US" i="0" baseline="0" dirty="0" smtClean="0"/>
          </a:p>
        </p:txBody>
      </p:sp>
    </p:spTree>
    <p:extLst>
      <p:ext uri="{BB962C8B-B14F-4D97-AF65-F5344CB8AC3E}">
        <p14:creationId xmlns:p14="http://schemas.microsoft.com/office/powerpoint/2010/main" val="1895549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Title 13 provides the following protections to individuals and businesses: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never publishes private information. It is against the law to disclose or publish any private information that identifies an individual or business, including names, addresses (including GPS coordinates), Social Security Numbers, and telephone numbers.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collects information to produce statistics. No government agency or court can use personal information against respondents.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The Census Bureau staff is legally required to maintain the confidentiality of your data. Every person with access to your data is sworn to protect Title 13 data (and the data you share)</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or life. They understand that the penalties for violating this law are applicable for a lifetime.</a:t>
            </a:r>
          </a:p>
          <a:p>
            <a:pPr marL="171450" indent="-171450">
              <a:buFont typeface="Arial" panose="020B0604020202020204" pitchFamily="34" charset="0"/>
              <a:buChar char="•"/>
            </a:pPr>
            <a:r>
              <a:rPr lang="en-US" i="0" u="sng" dirty="0" smtClean="0"/>
              <a:t>Violating the law is a serious federal crime. Anyone who violates this law will face severe penalties, including a federal prison sentence of up to five years, a fine of up to $250,000, or both</a:t>
            </a:r>
            <a:r>
              <a:rPr lang="en-US" i="1" u="sng" dirty="0" smtClean="0"/>
              <a:t>.</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11</a:t>
            </a:fld>
            <a:endParaRPr lang="en-US" dirty="0"/>
          </a:p>
        </p:txBody>
      </p:sp>
    </p:spTree>
    <p:extLst>
      <p:ext uri="{BB962C8B-B14F-4D97-AF65-F5344CB8AC3E}">
        <p14:creationId xmlns:p14="http://schemas.microsoft.com/office/powerpoint/2010/main" val="1259674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It is important to discuss the LUCA schedule as an</a:t>
            </a:r>
            <a:r>
              <a:rPr lang="en-US" sz="1200" kern="1200" baseline="0" dirty="0" smtClean="0">
                <a:solidFill>
                  <a:schemeClr val="tx1"/>
                </a:solidFill>
                <a:effectLst/>
                <a:latin typeface="+mn-lt"/>
                <a:ea typeface="+mn-ea"/>
                <a:cs typeface="+mn-cs"/>
              </a:rPr>
              <a:t> introductory </a:t>
            </a:r>
            <a:r>
              <a:rPr lang="en-US" sz="1200" kern="1200" dirty="0" smtClean="0">
                <a:solidFill>
                  <a:schemeClr val="tx1"/>
                </a:solidFill>
                <a:effectLst/>
                <a:latin typeface="+mn-lt"/>
                <a:ea typeface="+mn-ea"/>
                <a:cs typeface="+mn-cs"/>
              </a:rPr>
              <a:t>aspect of 2020 LUCA. Keeping the schedule in mind prepares you for upcoming tasks and actions.</a:t>
            </a:r>
          </a:p>
          <a:p>
            <a:pPr lvl="0"/>
            <a:endParaRPr lang="en-US" sz="1200" i="0" kern="1200" dirty="0" smtClean="0">
              <a:solidFill>
                <a:schemeClr val="tx1"/>
              </a:solidFill>
              <a:effectLst/>
              <a:latin typeface="+mn-lt"/>
              <a:ea typeface="+mn-ea"/>
              <a:cs typeface="+mn-cs"/>
            </a:endParaRPr>
          </a:p>
          <a:p>
            <a:pPr lvl="0"/>
            <a:r>
              <a:rPr lang="en-US" sz="1200" i="0" kern="1200" dirty="0" smtClean="0">
                <a:solidFill>
                  <a:schemeClr val="tx1"/>
                </a:solidFill>
                <a:effectLst/>
                <a:latin typeface="+mn-lt"/>
                <a:ea typeface="+mn-ea"/>
                <a:cs typeface="+mn-cs"/>
              </a:rPr>
              <a:t>January </a:t>
            </a:r>
            <a:r>
              <a:rPr lang="en-US" sz="1200" i="0" kern="1200" dirty="0">
                <a:solidFill>
                  <a:schemeClr val="tx1"/>
                </a:solidFill>
                <a:effectLst/>
                <a:latin typeface="+mn-lt"/>
                <a:ea typeface="+mn-ea"/>
                <a:cs typeface="+mn-cs"/>
              </a:rPr>
              <a:t>2017 – Advance Notice mailing </a:t>
            </a:r>
            <a:r>
              <a:rPr lang="en-US" sz="1200" i="0" kern="1200" dirty="0" smtClean="0">
                <a:solidFill>
                  <a:schemeClr val="tx1"/>
                </a:solidFill>
                <a:effectLst/>
                <a:latin typeface="+mn-lt"/>
                <a:ea typeface="+mn-ea"/>
                <a:cs typeface="+mn-cs"/>
              </a:rPr>
              <a:t>conducted.</a:t>
            </a:r>
            <a:r>
              <a:rPr lang="en-US" sz="1200" i="0" kern="1200" baseline="0" dirty="0" smtClean="0">
                <a:solidFill>
                  <a:schemeClr val="tx1"/>
                </a:solidFill>
                <a:effectLst/>
                <a:latin typeface="+mn-lt"/>
                <a:ea typeface="+mn-ea"/>
                <a:cs typeface="+mn-cs"/>
              </a:rPr>
              <a:t> T</a:t>
            </a:r>
            <a:r>
              <a:rPr lang="en-US" sz="1200" i="0" kern="1200" dirty="0" smtClean="0">
                <a:solidFill>
                  <a:schemeClr val="tx1"/>
                </a:solidFill>
                <a:effectLst/>
                <a:latin typeface="+mn-lt"/>
                <a:ea typeface="+mn-ea"/>
                <a:cs typeface="+mn-cs"/>
              </a:rPr>
              <a:t>he </a:t>
            </a:r>
            <a:r>
              <a:rPr lang="en-US" sz="1200" i="0" kern="1200" dirty="0">
                <a:solidFill>
                  <a:schemeClr val="tx1"/>
                </a:solidFill>
                <a:effectLst/>
                <a:latin typeface="+mn-lt"/>
                <a:ea typeface="+mn-ea"/>
                <a:cs typeface="+mn-cs"/>
              </a:rPr>
              <a:t>purpose of the Advance Notice mailing was to bring awareness to 2020 LUCA and its schedule so governments could begin preparing to participate. The Census Bureau asked contacts to review the LUCA Information Guide and to confirm/correct their contact information. The Census Bureau sent a large number of Advance Notice materials in order to build a solid courtesy copy base for the invitation mailing that</a:t>
            </a:r>
            <a:r>
              <a:rPr lang="en-US" sz="1200" i="0" kern="1200" baseline="0" dirty="0">
                <a:solidFill>
                  <a:schemeClr val="tx1"/>
                </a:solidFill>
                <a:effectLst/>
                <a:latin typeface="+mn-lt"/>
                <a:ea typeface="+mn-ea"/>
                <a:cs typeface="+mn-cs"/>
              </a:rPr>
              <a:t> occurred in</a:t>
            </a:r>
            <a:r>
              <a:rPr lang="en-US" sz="1200" i="0" kern="1200" dirty="0">
                <a:solidFill>
                  <a:schemeClr val="tx1"/>
                </a:solidFill>
                <a:effectLst/>
                <a:latin typeface="+mn-lt"/>
                <a:ea typeface="+mn-ea"/>
                <a:cs typeface="+mn-cs"/>
              </a:rPr>
              <a:t> July 2017. Nearly 83,000 contacts were shipped the Advance Notice mailing which covered just over 40,000 governments and organizations.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March 2017 – LUCA promotional presentations </a:t>
            </a:r>
            <a:r>
              <a:rPr lang="en-US" sz="1200" i="0" kern="1200" dirty="0" smtClean="0">
                <a:solidFill>
                  <a:schemeClr val="tx1"/>
                </a:solidFill>
                <a:effectLst/>
                <a:latin typeface="+mn-lt"/>
                <a:ea typeface="+mn-ea"/>
                <a:cs typeface="+mn-cs"/>
              </a:rPr>
              <a:t>began. The six regional offices conducted these presentations. Promotional workshops concluded in December to transition to the Training workshops.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July 2017 – LUCA invitation mailing (which </a:t>
            </a:r>
            <a:r>
              <a:rPr lang="en-US" sz="1200" i="0" kern="1200" dirty="0" smtClean="0">
                <a:solidFill>
                  <a:schemeClr val="tx1"/>
                </a:solidFill>
                <a:effectLst/>
                <a:latin typeface="+mn-lt"/>
                <a:ea typeface="+mn-ea"/>
                <a:cs typeface="+mn-cs"/>
              </a:rPr>
              <a:t>included </a:t>
            </a:r>
            <a:r>
              <a:rPr lang="en-US" sz="1200" i="0" kern="1200" dirty="0">
                <a:solidFill>
                  <a:schemeClr val="tx1"/>
                </a:solidFill>
                <a:effectLst/>
                <a:latin typeface="+mn-lt"/>
                <a:ea typeface="+mn-ea"/>
                <a:cs typeface="+mn-cs"/>
              </a:rPr>
              <a:t>registration materials) </a:t>
            </a:r>
            <a:r>
              <a:rPr lang="en-US" sz="1200" i="0" kern="1200" dirty="0" smtClean="0">
                <a:solidFill>
                  <a:schemeClr val="tx1"/>
                </a:solidFill>
                <a:effectLst/>
                <a:latin typeface="+mn-lt"/>
                <a:ea typeface="+mn-ea"/>
                <a:cs typeface="+mn-cs"/>
              </a:rPr>
              <a:t>conducted. The </a:t>
            </a:r>
            <a:r>
              <a:rPr lang="en-US" sz="1200" i="0" kern="1200" dirty="0">
                <a:solidFill>
                  <a:schemeClr val="tx1"/>
                </a:solidFill>
                <a:effectLst/>
                <a:latin typeface="+mn-lt"/>
                <a:ea typeface="+mn-ea"/>
                <a:cs typeface="+mn-cs"/>
              </a:rPr>
              <a:t>invitation mailing included a letter, four forms necessary for LUCA registration, a document with instructions for registration, and a copy of the Confidentiality and Security Guidelines.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October 2017 – LUCA training workshops began</a:t>
            </a:r>
            <a:r>
              <a:rPr lang="en-US" sz="1200" i="0" kern="1200" dirty="0" smtClean="0">
                <a:solidFill>
                  <a:schemeClr val="tx1"/>
                </a:solidFill>
                <a:effectLst/>
                <a:latin typeface="+mn-lt"/>
                <a:ea typeface="+mn-ea"/>
                <a:cs typeface="+mn-cs"/>
              </a:rPr>
              <a:t>. As with the promotional</a:t>
            </a:r>
            <a:r>
              <a:rPr lang="en-US" sz="1200" i="0" kern="1200" baseline="0" dirty="0" smtClean="0">
                <a:solidFill>
                  <a:schemeClr val="tx1"/>
                </a:solidFill>
                <a:effectLst/>
                <a:latin typeface="+mn-lt"/>
                <a:ea typeface="+mn-ea"/>
                <a:cs typeface="+mn-cs"/>
              </a:rPr>
              <a:t> workshops, the six regional offices manage the scheduling and conduct the Training workshops. </a:t>
            </a:r>
            <a:r>
              <a:rPr lang="en-US" sz="1200" i="0" kern="1200" dirty="0" smtClean="0">
                <a:solidFill>
                  <a:schemeClr val="tx1"/>
                </a:solidFill>
                <a:effectLst/>
                <a:latin typeface="+mn-lt"/>
                <a:ea typeface="+mn-ea"/>
                <a:cs typeface="+mn-cs"/>
              </a:rPr>
              <a:t>Direct questions regarding the Training</a:t>
            </a:r>
            <a:r>
              <a:rPr lang="en-US" sz="1200" i="0" kern="1200" baseline="0" dirty="0" smtClean="0">
                <a:solidFill>
                  <a:schemeClr val="tx1"/>
                </a:solidFill>
                <a:effectLst/>
                <a:latin typeface="+mn-lt"/>
                <a:ea typeface="+mn-ea"/>
                <a:cs typeface="+mn-cs"/>
              </a:rPr>
              <a:t> workshops </a:t>
            </a:r>
            <a:r>
              <a:rPr lang="en-US" sz="1200" i="0" kern="1200" dirty="0" smtClean="0">
                <a:solidFill>
                  <a:schemeClr val="tx1"/>
                </a:solidFill>
                <a:effectLst/>
                <a:latin typeface="+mn-lt"/>
                <a:ea typeface="+mn-ea"/>
                <a:cs typeface="+mn-cs"/>
              </a:rPr>
              <a:t>to the GEO 2020 LUCA email at &lt;</a:t>
            </a:r>
            <a:r>
              <a:rPr lang="en-US" sz="1200" i="0" u="none" kern="1200" dirty="0" smtClean="0">
                <a:solidFill>
                  <a:schemeClr val="tx1"/>
                </a:solidFill>
                <a:effectLst/>
                <a:latin typeface="+mn-lt"/>
                <a:ea typeface="+mn-ea"/>
                <a:cs typeface="+mn-cs"/>
                <a:hlinkClick r:id="rId3"/>
              </a:rPr>
              <a:t>GEO.2020.LUCA@census.gov</a:t>
            </a:r>
            <a:r>
              <a:rPr lang="en-US" sz="1200" i="0" u="none" kern="1200" dirty="0" smtClean="0">
                <a:solidFill>
                  <a:schemeClr val="tx1"/>
                </a:solidFill>
                <a:effectLst/>
                <a:latin typeface="+mn-lt"/>
                <a:ea typeface="+mn-ea"/>
                <a:cs typeface="+mn-cs"/>
              </a:rPr>
              <a:t>&gt;</a:t>
            </a:r>
            <a:r>
              <a:rPr lang="en-US" sz="1200" i="0" u="none"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and/or the Geographic Programs Support Desk at 1-844-344-0169.</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December 15, </a:t>
            </a:r>
            <a:r>
              <a:rPr lang="en-US" sz="1200" i="0" kern="1200" dirty="0" smtClean="0">
                <a:solidFill>
                  <a:schemeClr val="tx1"/>
                </a:solidFill>
                <a:effectLst/>
                <a:latin typeface="+mn-lt"/>
                <a:ea typeface="+mn-ea"/>
                <a:cs typeface="+mn-cs"/>
              </a:rPr>
              <a:t>2017</a:t>
            </a:r>
            <a:r>
              <a:rPr lang="en-US" sz="1200" i="0" kern="1200" baseline="0" dirty="0" smtClean="0">
                <a:solidFill>
                  <a:schemeClr val="tx1"/>
                </a:solidFill>
                <a:effectLst/>
                <a:latin typeface="+mn-lt"/>
                <a:ea typeface="+mn-ea"/>
                <a:cs typeface="+mn-cs"/>
              </a:rPr>
              <a:t> was </a:t>
            </a:r>
            <a:r>
              <a:rPr lang="en-US" sz="1200" i="0" kern="1200" baseline="0" dirty="0">
                <a:solidFill>
                  <a:schemeClr val="tx1"/>
                </a:solidFill>
                <a:effectLst/>
                <a:latin typeface="+mn-lt"/>
                <a:ea typeface="+mn-ea"/>
                <a:cs typeface="+mn-cs"/>
              </a:rPr>
              <a:t>the </a:t>
            </a:r>
            <a:r>
              <a:rPr lang="en-US" sz="1200" i="0" kern="1200" dirty="0">
                <a:solidFill>
                  <a:schemeClr val="tx1"/>
                </a:solidFill>
                <a:effectLst/>
                <a:latin typeface="+mn-lt"/>
                <a:ea typeface="+mn-ea"/>
                <a:cs typeface="+mn-cs"/>
              </a:rPr>
              <a:t>2020 LUCA registration</a:t>
            </a:r>
            <a:r>
              <a:rPr lang="en-US" sz="1200" i="0" kern="1200" baseline="0" dirty="0">
                <a:solidFill>
                  <a:schemeClr val="tx1"/>
                </a:solidFill>
                <a:effectLst/>
                <a:latin typeface="+mn-lt"/>
                <a:ea typeface="+mn-ea"/>
                <a:cs typeface="+mn-cs"/>
              </a:rPr>
              <a:t> deadline.</a:t>
            </a:r>
            <a:endParaRPr lang="en-US" sz="1200" i="0" kern="1200" dirty="0">
              <a:solidFill>
                <a:schemeClr val="tx1"/>
              </a:solidFill>
              <a:effectLst/>
              <a:latin typeface="+mn-lt"/>
              <a:ea typeface="+mn-ea"/>
              <a:cs typeface="+mn-cs"/>
            </a:endParaRP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February - April 2018 – 2020 LUCA materials begin to ship to participants. Participants begin their review and have 120 calendar days to complete.</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March - September 2018 – Census Bureau processes</a:t>
            </a:r>
            <a:r>
              <a:rPr lang="en-US" sz="1200" i="0" kern="1200" baseline="0" dirty="0">
                <a:solidFill>
                  <a:schemeClr val="tx1"/>
                </a:solidFill>
                <a:effectLst/>
                <a:latin typeface="+mn-lt"/>
                <a:ea typeface="+mn-ea"/>
                <a:cs typeface="+mn-cs"/>
              </a:rPr>
              <a:t> 2020 </a:t>
            </a:r>
            <a:r>
              <a:rPr lang="en-US" sz="1200" i="0" kern="1200" dirty="0">
                <a:solidFill>
                  <a:schemeClr val="tx1"/>
                </a:solidFill>
                <a:effectLst/>
                <a:latin typeface="+mn-lt"/>
                <a:ea typeface="+mn-ea"/>
                <a:cs typeface="+mn-cs"/>
              </a:rPr>
              <a:t>LUCA submissions.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April 2018 – May 2019 – Census Bureau validates 2020 LUCA addresses.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Summer 2019 – Census Bureau delivers LUCA feedback to participants (the Appeals process is still under development, but has a very short review timeframe).</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April 1, 2020 is CENSUS DAY!</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054007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2266" y="2711462"/>
            <a:ext cx="5823424" cy="2566343"/>
          </a:xfrm>
        </p:spPr>
        <p:txBody>
          <a:bodyPr/>
          <a:lstStyle/>
          <a:p>
            <a:r>
              <a:rPr lang="en-US" sz="1200" kern="1200" dirty="0" smtClean="0">
                <a:solidFill>
                  <a:schemeClr val="tx1"/>
                </a:solidFill>
                <a:effectLst/>
                <a:latin typeface="+mn-lt"/>
                <a:ea typeface="+mn-ea"/>
                <a:cs typeface="+mn-cs"/>
              </a:rPr>
              <a:t>The Census Bureau uses numerous terms and acronyms. As part of the introduction, it is important to become familiar with some common Census Bureau terminology used during the 2020 LUCA operation. This slide lists some of the most commonly used terms for LUCA. These terms and others are included in the Respondent Guide your government will receive as part of your LUCA materials. The Respondent Guide will also be available for download from the LUCA website. The next several slides define the terms shown on this slide and provide examples of acceptable and unacceptable housing units, group quarters and transitory locations</a:t>
            </a:r>
            <a:r>
              <a:rPr lang="en-US" sz="1200" kern="1200" baseline="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94931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Understanding how the Census Bureau defines the term Housing Unit (HU) is critical to the success of participating in the 2020 LUCA operation.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Census Bureau defines a housing unit as a single-family house, townhouse, mobile home, trailer, apartment, group of rooms, or a single room occupied as a separate living quarter or, if vacant, intended for occupancy as a separate living quarter.</a:t>
            </a:r>
            <a:r>
              <a:rPr lang="en-US" sz="1200" kern="1200" baseline="0" dirty="0" smtClean="0">
                <a:solidFill>
                  <a:schemeClr val="tx1"/>
                </a:solidFill>
                <a:effectLst/>
                <a:latin typeface="+mn-lt"/>
                <a:ea typeface="+mn-ea"/>
                <a:cs typeface="+mn-cs"/>
              </a:rPr>
              <a:t> </a:t>
            </a:r>
            <a:r>
              <a:rPr lang="en-US" dirty="0" smtClean="0"/>
              <a:t>A separate living quarter is one in which one or more occupants (or intended occupants, if vacant) live separate from any other individual(s) in the building and have direct access to the living quarter without going through another living quarter, such as from outside the building or through a common hall.</a:t>
            </a:r>
          </a:p>
        </p:txBody>
      </p:sp>
      <p:sp>
        <p:nvSpPr>
          <p:cNvPr id="4" name="Slide Number Placeholder 3"/>
          <p:cNvSpPr>
            <a:spLocks noGrp="1"/>
          </p:cNvSpPr>
          <p:nvPr>
            <p:ph type="sldNum" sz="quarter" idx="10"/>
          </p:nvPr>
        </p:nvSpPr>
        <p:spPr/>
        <p:txBody>
          <a:bodyPr/>
          <a:lstStyle/>
          <a:p>
            <a:fld id="{603B9073-4934-4A18-B03D-7FA2DABDE591}" type="slidenum">
              <a:rPr lang="en-US" smtClean="0"/>
              <a:t>14</a:t>
            </a:fld>
            <a:endParaRPr lang="en-US" dirty="0"/>
          </a:p>
        </p:txBody>
      </p:sp>
    </p:spTree>
    <p:extLst>
      <p:ext uri="{BB962C8B-B14F-4D97-AF65-F5344CB8AC3E}">
        <p14:creationId xmlns:p14="http://schemas.microsoft.com/office/powerpoint/2010/main" val="2251244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following types of housing units are acceptable for inclusion as part of your 2020 LUCA submission.</a:t>
            </a: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smtClean="0"/>
              <a:t>Houses, including townhomes, condominiums, and apartments.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smtClean="0"/>
              <a:t>Living quarters within a nonresidential structure, i.e., an apartment within a church or above a business.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smtClean="0"/>
              <a:t>Mobile homes or trailers occupied as separate permanent living quarters, even if vacant. </a:t>
            </a:r>
            <a:r>
              <a:rPr lang="en-US" sz="1200" i="0" kern="1200" dirty="0" smtClean="0">
                <a:solidFill>
                  <a:schemeClr val="tx1"/>
                </a:solidFill>
                <a:effectLst/>
                <a:latin typeface="+mn-lt"/>
                <a:ea typeface="+mn-ea"/>
                <a:cs typeface="+mn-cs"/>
              </a:rPr>
              <a:t>Empty trailer pads and mobile home sites intended to be </a:t>
            </a:r>
            <a:r>
              <a:rPr lang="en-US" sz="1200" b="0" i="0" u="sng" kern="1200" dirty="0" smtClean="0">
                <a:solidFill>
                  <a:schemeClr val="tx1"/>
                </a:solidFill>
                <a:effectLst/>
                <a:latin typeface="+mn-lt"/>
                <a:ea typeface="+mn-ea"/>
                <a:cs typeface="+mn-cs"/>
              </a:rPr>
              <a:t>permanent</a:t>
            </a:r>
            <a:r>
              <a:rPr lang="en-US" sz="1200" i="0" kern="1200" dirty="0" smtClean="0">
                <a:solidFill>
                  <a:schemeClr val="tx1"/>
                </a:solidFill>
                <a:effectLst/>
                <a:latin typeface="+mn-lt"/>
                <a:ea typeface="+mn-ea"/>
                <a:cs typeface="+mn-cs"/>
              </a:rPr>
              <a:t> sites are also acceptable for LUCA, if the site has utility connections.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smtClean="0"/>
              <a:t>HUs under construction that will be habitable by Census Day, 4/1/2020</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15</a:t>
            </a:fld>
            <a:endParaRPr lang="en-US" dirty="0"/>
          </a:p>
        </p:txBody>
      </p:sp>
    </p:spTree>
    <p:extLst>
      <p:ext uri="{BB962C8B-B14F-4D97-AF65-F5344CB8AC3E}">
        <p14:creationId xmlns:p14="http://schemas.microsoft.com/office/powerpoint/2010/main" val="642666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Census</a:t>
            </a:r>
            <a:r>
              <a:rPr lang="en-US" baseline="0" dirty="0" smtClean="0"/>
              <a:t> Bureau defines Group Quarters as a </a:t>
            </a:r>
            <a:r>
              <a:rPr lang="en-US" dirty="0" smtClean="0"/>
              <a:t>place where people live or stay, in a group living arrangement</a:t>
            </a:r>
            <a:r>
              <a:rPr lang="en-US" baseline="0" dirty="0" smtClean="0"/>
              <a:t> </a:t>
            </a:r>
            <a:r>
              <a:rPr lang="en-US" dirty="0" smtClean="0"/>
              <a:t>owned or managed by an entity or organization providing housing and/or services for the residents</a:t>
            </a:r>
            <a:r>
              <a:rPr lang="en-US" baseline="0" dirty="0" smtClean="0"/>
              <a:t>.</a:t>
            </a:r>
          </a:p>
          <a:p>
            <a:endParaRPr lang="en-US" i="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is not a typical household-type living arrangement. These services may include custodial or medical care as well as other types of assistance, and residency is commonly restricted to those receiving these services. </a:t>
            </a:r>
            <a:r>
              <a:rPr lang="en-US" sz="1200" kern="1200" dirty="0" smtClean="0">
                <a:solidFill>
                  <a:schemeClr val="tx1"/>
                </a:solidFill>
                <a:effectLst/>
                <a:latin typeface="+mn-lt"/>
                <a:ea typeface="+mn-ea"/>
                <a:cs typeface="+mn-cs"/>
              </a:rPr>
              <a:t>Residents of group quarters are usually unrelated.</a:t>
            </a:r>
            <a:endParaRPr lang="en-US" dirty="0" smtClean="0"/>
          </a:p>
        </p:txBody>
      </p:sp>
      <p:sp>
        <p:nvSpPr>
          <p:cNvPr id="4" name="Slide Number Placeholder 3"/>
          <p:cNvSpPr>
            <a:spLocks noGrp="1"/>
          </p:cNvSpPr>
          <p:nvPr>
            <p:ph type="sldNum" sz="quarter" idx="10"/>
          </p:nvPr>
        </p:nvSpPr>
        <p:spPr/>
        <p:txBody>
          <a:bodyPr/>
          <a:lstStyle/>
          <a:p>
            <a:fld id="{603B9073-4934-4A18-B03D-7FA2DABDE591}" type="slidenum">
              <a:rPr lang="en-US" smtClean="0"/>
              <a:t>16</a:t>
            </a:fld>
            <a:endParaRPr lang="en-US" dirty="0"/>
          </a:p>
        </p:txBody>
      </p:sp>
    </p:spTree>
    <p:extLst>
      <p:ext uri="{BB962C8B-B14F-4D97-AF65-F5344CB8AC3E}">
        <p14:creationId xmlns:p14="http://schemas.microsoft.com/office/powerpoint/2010/main" val="3098806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following types of group quarters are acceptable for 2020 LUCA: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Correctional facilities such as federal or state prisons, local jails, and correctional residential treatment facilities;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Juvenile facilities both correctional and non-correctional;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Group homes, such as halfway houses, homes for people with special needs or homes for the mentally and/or physically disabled;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Nursing homes, either regular or skilled. Skilled nursing facilities provide rehabilitative services while regular nursing facilities do not.</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Homeless</a:t>
            </a:r>
            <a:r>
              <a:rPr lang="en-US" sz="1200" kern="1200" baseline="0" dirty="0" smtClean="0">
                <a:solidFill>
                  <a:schemeClr val="tx1"/>
                </a:solidFill>
                <a:effectLst/>
                <a:latin typeface="+mn-lt"/>
                <a:ea typeface="+mn-ea"/>
                <a:cs typeface="+mn-cs"/>
              </a:rPr>
              <a:t> shelters.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17</a:t>
            </a:fld>
            <a:endParaRPr lang="en-US" dirty="0"/>
          </a:p>
        </p:txBody>
      </p:sp>
    </p:spTree>
    <p:extLst>
      <p:ext uri="{BB962C8B-B14F-4D97-AF65-F5344CB8AC3E}">
        <p14:creationId xmlns:p14="http://schemas.microsoft.com/office/powerpoint/2010/main" val="487560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Continued from the previous slide, these additional types of group quarters are also acceptable: hospitals,</a:t>
            </a:r>
            <a:r>
              <a:rPr lang="en-US" sz="1200" kern="1200" baseline="0" dirty="0" smtClean="0">
                <a:solidFill>
                  <a:schemeClr val="tx1"/>
                </a:solidFill>
                <a:effectLst/>
                <a:latin typeface="+mn-lt"/>
                <a:ea typeface="+mn-ea"/>
                <a:cs typeface="+mn-cs"/>
              </a:rPr>
              <a:t> dormitories at colleges or universities, frat houses, sorority houses, worker dormitories, religious group quarters (such as a convent or monastery), and any GQ under construction expected to be habitable by Census Day, 4/1/2020.</a:t>
            </a:r>
            <a:r>
              <a:rPr lang="en-US" sz="1200" i="1" kern="1200" dirty="0" smtClean="0">
                <a:solidFill>
                  <a:schemeClr val="tx1"/>
                </a:solidFill>
                <a:effectLst/>
                <a:latin typeface="+mn-lt"/>
                <a:ea typeface="+mn-ea"/>
                <a:cs typeface="+mn-cs"/>
              </a:rPr>
              <a:t> </a:t>
            </a:r>
          </a:p>
          <a:p>
            <a:endParaRPr lang="en-US" sz="1200" i="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Should your jurisdiction choose to review group quarters as part of 2020 LUCA, then all of the group quarter types, mentioned on both slides, are acceptable for inclusion in your submission.</a:t>
            </a:r>
          </a:p>
        </p:txBody>
      </p:sp>
      <p:sp>
        <p:nvSpPr>
          <p:cNvPr id="4" name="Slide Number Placeholder 3"/>
          <p:cNvSpPr>
            <a:spLocks noGrp="1"/>
          </p:cNvSpPr>
          <p:nvPr>
            <p:ph type="sldNum" sz="quarter" idx="10"/>
          </p:nvPr>
        </p:nvSpPr>
        <p:spPr/>
        <p:txBody>
          <a:bodyPr/>
          <a:lstStyle/>
          <a:p>
            <a:fld id="{603B9073-4934-4A18-B03D-7FA2DABDE591}" type="slidenum">
              <a:rPr lang="en-US" smtClean="0"/>
              <a:t>18</a:t>
            </a:fld>
            <a:endParaRPr lang="en-US" dirty="0"/>
          </a:p>
        </p:txBody>
      </p:sp>
    </p:spTree>
    <p:extLst>
      <p:ext uri="{BB962C8B-B14F-4D97-AF65-F5344CB8AC3E}">
        <p14:creationId xmlns:p14="http://schemas.microsoft.com/office/powerpoint/2010/main" val="1070865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Transitory Locations (TLs) are sites that contain transient, movable or mobile housing, or portable housing units, including boats, motorized recreational vehicles (RVs), tents, trailers that are pulled by cars or trucks, or any other type of portable housing used as a living quarters. </a:t>
            </a:r>
            <a:r>
              <a:rPr lang="en-US" sz="1200" b="0" u="sng" kern="1200" dirty="0" smtClean="0">
                <a:solidFill>
                  <a:schemeClr val="tx1"/>
                </a:solidFill>
                <a:effectLst/>
                <a:latin typeface="+mn-lt"/>
                <a:ea typeface="+mn-ea"/>
                <a:cs typeface="+mn-cs"/>
              </a:rPr>
              <a:t>Transitory locations also include hotels or motels if being occupied on a transitory basis because the occupants have no other residence</a:t>
            </a:r>
            <a:r>
              <a:rPr lang="en-US" sz="1200" b="0" kern="1200" dirty="0" smtClean="0">
                <a:solidFill>
                  <a:schemeClr val="tx1"/>
                </a:solidFill>
                <a:effectLst/>
                <a:latin typeface="+mn-lt"/>
                <a:ea typeface="+mn-ea"/>
                <a:cs typeface="+mn-cs"/>
              </a:rPr>
              <a:t>.</a:t>
            </a: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19</a:t>
            </a:fld>
            <a:endParaRPr lang="en-US" dirty="0"/>
          </a:p>
        </p:txBody>
      </p:sp>
    </p:spTree>
    <p:extLst>
      <p:ext uri="{BB962C8B-B14F-4D97-AF65-F5344CB8AC3E}">
        <p14:creationId xmlns:p14="http://schemas.microsoft.com/office/powerpoint/2010/main" val="810960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35629" y="2030149"/>
            <a:ext cx="7649612" cy="1921494"/>
          </a:xfrm>
        </p:spPr>
        <p:txBody>
          <a:bodyPr/>
          <a:lstStyle/>
          <a:p>
            <a:r>
              <a:rPr lang="en-US" sz="1800" i="1" dirty="0" smtClean="0">
                <a:cs typeface="Times New Roman" panose="02020603050405020304" pitchFamily="18" charset="0"/>
              </a:rPr>
              <a:t>Presenters</a:t>
            </a:r>
            <a:r>
              <a:rPr lang="en-US" sz="1800" i="1" baseline="0" dirty="0" smtClean="0">
                <a:cs typeface="Times New Roman" panose="02020603050405020304" pitchFamily="18" charset="0"/>
              </a:rPr>
              <a:t> make sure to introduce yourself, confirm everyone has signed the sign-in sheet, and provide facility logistics for bathrooms, smoking, etc.  Explain the anticipated breaks in the meeting and your plan for taking questions (either as they come or are hold all questions to the end).  Proceed with having participants introduce themselves, but without spending too much of the training time (use your best judgment).  Take the time to capture the information about registration and product preference because this may help form the flow of the training and help anticipate questions.</a:t>
            </a:r>
            <a:endParaRPr lang="en-US" sz="1800" i="1" dirty="0">
              <a:cs typeface="Times New Roman" panose="02020603050405020304" pitchFamily="18" charset="0"/>
            </a:endParaRPr>
          </a:p>
        </p:txBody>
      </p:sp>
    </p:spTree>
    <p:extLst>
      <p:ext uri="{BB962C8B-B14F-4D97-AF65-F5344CB8AC3E}">
        <p14:creationId xmlns:p14="http://schemas.microsoft.com/office/powerpoint/2010/main" val="10033312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following TLs are acceptable for inclusion in 2020 LUCA: RV parks, campgrounds, hotels, motels, and marinas. Only include the main address (i.e., the office address) for the transitory location.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20</a:t>
            </a:fld>
            <a:endParaRPr lang="en-US" dirty="0"/>
          </a:p>
        </p:txBody>
      </p:sp>
    </p:spTree>
    <p:extLst>
      <p:ext uri="{BB962C8B-B14F-4D97-AF65-F5344CB8AC3E}">
        <p14:creationId xmlns:p14="http://schemas.microsoft.com/office/powerpoint/2010/main" val="1359232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Exclude the following unacceptable types of housing units and group quarters addresses from your address list: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HUs, GQs, or TLs condemned or scheduled for demolition; </a:t>
            </a:r>
          </a:p>
          <a:p>
            <a:pPr marL="171450" lvl="0" indent="-171450">
              <a:buFont typeface="Arial" panose="020B0604020202020204" pitchFamily="34" charset="0"/>
              <a:buChar char="•"/>
            </a:pPr>
            <a:r>
              <a:rPr lang="en-US" sz="1200" u="sng" kern="1200" dirty="0" smtClean="0">
                <a:solidFill>
                  <a:schemeClr val="tx1"/>
                </a:solidFill>
                <a:effectLst/>
                <a:latin typeface="+mn-lt"/>
                <a:ea typeface="+mn-ea"/>
                <a:cs typeface="+mn-cs"/>
              </a:rPr>
              <a:t>Transitory units </a:t>
            </a:r>
            <a:r>
              <a:rPr lang="en-US" sz="1200" kern="1200" dirty="0" smtClean="0">
                <a:solidFill>
                  <a:schemeClr val="tx1"/>
                </a:solidFill>
                <a:effectLst/>
                <a:latin typeface="+mn-lt"/>
                <a:ea typeface="+mn-ea"/>
                <a:cs typeface="+mn-cs"/>
              </a:rPr>
              <a:t>within TLs such as RV pad sites</a:t>
            </a:r>
            <a:r>
              <a:rPr lang="en-US" sz="1200" kern="1200" baseline="0" dirty="0" smtClean="0">
                <a:solidFill>
                  <a:schemeClr val="tx1"/>
                </a:solidFill>
                <a:effectLst/>
                <a:latin typeface="+mn-lt"/>
                <a:ea typeface="+mn-ea"/>
                <a:cs typeface="+mn-cs"/>
              </a:rPr>
              <a:t> or </a:t>
            </a:r>
            <a:r>
              <a:rPr lang="en-US" sz="1200" kern="1200" dirty="0" smtClean="0">
                <a:solidFill>
                  <a:schemeClr val="tx1"/>
                </a:solidFill>
                <a:effectLst/>
                <a:latin typeface="+mn-lt"/>
                <a:ea typeface="+mn-ea"/>
                <a:cs typeface="+mn-cs"/>
              </a:rPr>
              <a:t>marina slips. These transitory unit addresses are identified and documented during the Enumeration of Transitory Locations (ETL) operation;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HUs, GQs, or TLs under construction or remodeling for nonresidential purpose, used solely for nonresidential storage or as office/business, or used solely for ceremonial purposes;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HUs, GQs, or TLs under construction and NOT habitable by Census Day, 4/1/2020.</a:t>
            </a:r>
          </a:p>
          <a:p>
            <a:r>
              <a:rPr lang="en-US" sz="1200" kern="1200" dirty="0" smtClean="0">
                <a:solidFill>
                  <a:schemeClr val="tx1"/>
                </a:solidFill>
                <a:effectLst/>
                <a:latin typeface="+mn-lt"/>
                <a:ea typeface="+mn-ea"/>
                <a:cs typeface="+mn-cs"/>
              </a:rPr>
              <a:t>If addresses described in the first bullet appear on the census address list, mark them for deletion with Action Code “D”. If transitory unit addresses are included in the address list, and you are certain the transitory unit does not exist, mark them for deletion. If addresses described by the two nonresidential status bullets appear on the address list, mark them as nonresidential with Action Code “N”. Do not add addresses that will not be habitable on Census Day, April 1, 2020.</a:t>
            </a:r>
          </a:p>
        </p:txBody>
      </p:sp>
      <p:sp>
        <p:nvSpPr>
          <p:cNvPr id="4" name="Slide Number Placeholder 3"/>
          <p:cNvSpPr>
            <a:spLocks noGrp="1"/>
          </p:cNvSpPr>
          <p:nvPr>
            <p:ph type="sldNum" sz="quarter" idx="10"/>
          </p:nvPr>
        </p:nvSpPr>
        <p:spPr/>
        <p:txBody>
          <a:bodyPr/>
          <a:lstStyle/>
          <a:p>
            <a:fld id="{603B9073-4934-4A18-B03D-7FA2DABDE591}" type="slidenum">
              <a:rPr lang="en-US" smtClean="0"/>
              <a:t>21</a:t>
            </a:fld>
            <a:endParaRPr lang="en-US" dirty="0"/>
          </a:p>
        </p:txBody>
      </p:sp>
    </p:spTree>
    <p:extLst>
      <p:ext uri="{BB962C8B-B14F-4D97-AF65-F5344CB8AC3E}">
        <p14:creationId xmlns:p14="http://schemas.microsoft.com/office/powerpoint/2010/main" val="3695850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Census</a:t>
            </a:r>
            <a:r>
              <a:rPr lang="en-US" baseline="0" dirty="0" smtClean="0"/>
              <a:t> Bureau defines city style addresses as those that have a house number and street name for their complete address. </a:t>
            </a:r>
            <a:r>
              <a:rPr lang="en-US" dirty="0" smtClean="0"/>
              <a:t>In some instances, the house number may also include an alpha character such as 35A Fourth Ave W. City</a:t>
            </a:r>
            <a:r>
              <a:rPr lang="en-US" baseline="0" dirty="0" smtClean="0"/>
              <a:t> style addresses </a:t>
            </a:r>
            <a:r>
              <a:rPr lang="en-US" dirty="0" smtClean="0"/>
              <a:t>are</a:t>
            </a:r>
            <a:r>
              <a:rPr lang="en-US" baseline="0" dirty="0" smtClean="0"/>
              <a:t> generally </a:t>
            </a:r>
            <a:r>
              <a:rPr lang="en-US" dirty="0" smtClean="0"/>
              <a:t>mailing address, but some are also used to provide a location for emergency services, such as police, fire, and rescue</a:t>
            </a:r>
            <a:r>
              <a:rPr lang="en-US" baseline="0" dirty="0" smtClean="0"/>
              <a:t>, i.e., </a:t>
            </a:r>
            <a:r>
              <a:rPr lang="en-US" dirty="0" smtClean="0"/>
              <a:t>E-911 addresses.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Of special</a:t>
            </a:r>
            <a:r>
              <a:rPr lang="en-US" baseline="0" dirty="0" smtClean="0"/>
              <a:t> note, for 2020 LUCA, participants who wish to add multiunit addresses must provide the unit identifiers. </a:t>
            </a:r>
            <a:r>
              <a:rPr lang="en-US" dirty="0" smtClean="0"/>
              <a:t>Ensure that all your apartment buildings, especially small multiunit buildings (3-4 units), such as large houses subdivided into apartments, have a separate address line for each unit that includes the basic street address and the individual unit designation.</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22</a:t>
            </a:fld>
            <a:endParaRPr lang="en-US" dirty="0"/>
          </a:p>
        </p:txBody>
      </p:sp>
    </p:spTree>
    <p:extLst>
      <p:ext uri="{BB962C8B-B14F-4D97-AF65-F5344CB8AC3E}">
        <p14:creationId xmlns:p14="http://schemas.microsoft.com/office/powerpoint/2010/main" val="2947891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Census</a:t>
            </a:r>
            <a:r>
              <a:rPr lang="en-US" baseline="0" dirty="0" smtClean="0"/>
              <a:t> Bureau defines non-city style addresses as those that do not have a house number and street name for their complete address or that may have incomplete house number and street name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Frequently used non-city style addresses in the Census Bureau data include location descriptions with map spots, rural route and box addresses, and highway contract route and box addresses.</a:t>
            </a:r>
          </a:p>
        </p:txBody>
      </p:sp>
      <p:sp>
        <p:nvSpPr>
          <p:cNvPr id="4" name="Slide Number Placeholder 3"/>
          <p:cNvSpPr>
            <a:spLocks noGrp="1"/>
          </p:cNvSpPr>
          <p:nvPr>
            <p:ph type="sldNum" sz="quarter" idx="10"/>
          </p:nvPr>
        </p:nvSpPr>
        <p:spPr/>
        <p:txBody>
          <a:bodyPr/>
          <a:lstStyle/>
          <a:p>
            <a:fld id="{603B9073-4934-4A18-B03D-7FA2DABDE591}" type="slidenum">
              <a:rPr lang="en-US" smtClean="0"/>
              <a:t>23</a:t>
            </a:fld>
            <a:endParaRPr lang="en-US" dirty="0"/>
          </a:p>
        </p:txBody>
      </p:sp>
    </p:spTree>
    <p:extLst>
      <p:ext uri="{BB962C8B-B14F-4D97-AF65-F5344CB8AC3E}">
        <p14:creationId xmlns:p14="http://schemas.microsoft.com/office/powerpoint/2010/main" val="2457170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793"/>
              </a:spcAft>
            </a:pPr>
            <a:r>
              <a:rPr lang="en-US" dirty="0" smtClean="0">
                <a:latin typeface="Calibri" panose="020F0502020204030204" pitchFamily="34" charset="0"/>
                <a:ea typeface="Calibri" panose="020F0502020204030204" pitchFamily="34" charset="0"/>
                <a:cs typeface="Times New Roman" panose="02020603050405020304" pitchFamily="18" charset="0"/>
              </a:rPr>
              <a:t>For 2020 LUCA, each government entity that registers must designate a LUCA liaison. The liaison is an individual assigned/appointed to the position by the Highest Elected Official and serves</a:t>
            </a:r>
            <a:r>
              <a:rPr lang="en-US" baseline="0" dirty="0" smtClean="0">
                <a:latin typeface="Calibri" panose="020F0502020204030204" pitchFamily="34" charset="0"/>
                <a:ea typeface="Calibri" panose="020F0502020204030204" pitchFamily="34" charset="0"/>
                <a:cs typeface="Times New Roman" panose="02020603050405020304" pitchFamily="18" charset="0"/>
              </a:rPr>
              <a:t> as the </a:t>
            </a:r>
            <a:r>
              <a:rPr lang="en-US" dirty="0" smtClean="0">
                <a:latin typeface="Calibri" panose="020F0502020204030204" pitchFamily="34" charset="0"/>
                <a:ea typeface="Calibri" panose="020F0502020204030204" pitchFamily="34" charset="0"/>
                <a:cs typeface="Times New Roman" panose="02020603050405020304" pitchFamily="18" charset="0"/>
              </a:rPr>
              <a:t>main point of contact. </a:t>
            </a:r>
            <a:r>
              <a:rPr lang="en-US" baseline="0" dirty="0" smtClean="0">
                <a:latin typeface="Calibri" panose="020F0502020204030204" pitchFamily="34" charset="0"/>
                <a:ea typeface="Calibri" panose="020F0502020204030204" pitchFamily="34" charset="0"/>
                <a:cs typeface="Times New Roman" panose="02020603050405020304" pitchFamily="18" charset="0"/>
              </a:rPr>
              <a:t>The Census Bureau ships all of the LUCA materials to the liaison’s attention. The liaison is responsible for safeguarding the materials throughout the entire LUCA operation. At the conclusion of the LUCA operation, the liaison is </a:t>
            </a:r>
            <a:r>
              <a:rPr lang="en-US" dirty="0" smtClean="0">
                <a:latin typeface="Calibri" panose="020F0502020204030204" pitchFamily="34" charset="0"/>
                <a:ea typeface="Calibri" panose="020F0502020204030204" pitchFamily="34" charset="0"/>
                <a:cs typeface="Times New Roman" panose="02020603050405020304" pitchFamily="18" charset="0"/>
              </a:rPr>
              <a:t>responsible for destroying</a:t>
            </a:r>
            <a:r>
              <a:rPr lang="en-US" baseline="0" dirty="0" smtClean="0">
                <a:latin typeface="Calibri" panose="020F0502020204030204" pitchFamily="34" charset="0"/>
                <a:ea typeface="Calibri" panose="020F0502020204030204" pitchFamily="34" charset="0"/>
                <a:cs typeface="Times New Roman" panose="02020603050405020304" pitchFamily="18" charset="0"/>
              </a:rPr>
              <a:t> (preferred) or </a:t>
            </a:r>
            <a:r>
              <a:rPr lang="en-US" dirty="0" smtClean="0">
                <a:latin typeface="Calibri" panose="020F0502020204030204" pitchFamily="34" charset="0"/>
                <a:ea typeface="Calibri" panose="020F0502020204030204" pitchFamily="34" charset="0"/>
                <a:cs typeface="Times New Roman" panose="02020603050405020304" pitchFamily="18" charset="0"/>
              </a:rPr>
              <a:t>returning Title 13 materials and signing out of</a:t>
            </a:r>
            <a:r>
              <a:rPr lang="en-US" baseline="0" dirty="0" smtClean="0">
                <a:latin typeface="Calibri" panose="020F0502020204030204" pitchFamily="34" charset="0"/>
                <a:ea typeface="Calibri" panose="020F0502020204030204" pitchFamily="34" charset="0"/>
                <a:cs typeface="Times New Roman" panose="02020603050405020304" pitchFamily="18" charset="0"/>
              </a:rPr>
              <a:t> 2020 LUCA by using the </a:t>
            </a:r>
            <a:r>
              <a:rPr lang="en-US" i="1" strike="noStrike" baseline="0" dirty="0" smtClean="0">
                <a:latin typeface="Calibri" panose="020F0502020204030204" pitchFamily="34" charset="0"/>
                <a:ea typeface="Calibri" panose="020F0502020204030204" pitchFamily="34" charset="0"/>
                <a:cs typeface="Times New Roman" panose="02020603050405020304" pitchFamily="18" charset="0"/>
              </a:rPr>
              <a:t>Destruction or Return of Title 13 Materials Form (D-2012)</a:t>
            </a:r>
            <a:r>
              <a:rPr lang="en-US" strike="noStrike" dirty="0" smtClean="0">
                <a:latin typeface="Calibri" panose="020F0502020204030204" pitchFamily="34" charset="0"/>
                <a:ea typeface="Calibri" panose="020F0502020204030204" pitchFamily="34" charset="0"/>
                <a:cs typeface="Times New Roman" panose="02020603050405020304" pitchFamily="18" charset="0"/>
              </a:rPr>
              <a:t>.</a:t>
            </a:r>
            <a:endParaRPr lang="en-US" strike="noStrike"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24</a:t>
            </a:fld>
            <a:endParaRPr lang="en-US" dirty="0"/>
          </a:p>
        </p:txBody>
      </p:sp>
    </p:spTree>
    <p:extLst>
      <p:ext uri="{BB962C8B-B14F-4D97-AF65-F5344CB8AC3E}">
        <p14:creationId xmlns:p14="http://schemas.microsoft.com/office/powerpoint/2010/main" val="3857492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793"/>
              </a:spcAft>
              <a:buClrTx/>
              <a:buSzTx/>
              <a:buFontTx/>
              <a:buNone/>
              <a:tabLst/>
              <a:defRPr/>
            </a:pPr>
            <a:r>
              <a:rPr lang="en-US" sz="1200" kern="1200" dirty="0" smtClean="0">
                <a:solidFill>
                  <a:schemeClr val="tx1"/>
                </a:solidFill>
                <a:effectLst/>
                <a:latin typeface="+mn-lt"/>
                <a:ea typeface="+mn-ea"/>
                <a:cs typeface="+mn-cs"/>
              </a:rPr>
              <a:t>A LUCA reviewer is an individual selected by the HEO or LUCA liaison to help conduct the LUCA review. Each entity may designate multiple LUCA reviewers. As a precaution, the Census Bureau suggests anyone with intentions of viewing the Census address list become a LUCA reviewer. All reviewers must sign the confidentiality agreement form prior to beginning a review of the LUCA materials. After doing so, they may review the materials in addition to the LUCA liaison. As with the liaison, they are responsible for safeguarding the LUCA materials and, at the conclusion of LUCA, they must sign out of 2020 LUCA by using the </a:t>
            </a:r>
            <a:r>
              <a:rPr lang="en-US" sz="1200" i="1" kern="1200" dirty="0" smtClean="0">
                <a:solidFill>
                  <a:schemeClr val="tx1"/>
                </a:solidFill>
                <a:effectLst/>
                <a:latin typeface="+mn-lt"/>
                <a:ea typeface="+mn-ea"/>
                <a:cs typeface="+mn-cs"/>
              </a:rPr>
              <a:t>Destruction or Return of Title 13 Materials Form (D-2012). </a:t>
            </a:r>
            <a:r>
              <a:rPr lang="en-US" sz="1200" kern="1200" dirty="0" smtClean="0">
                <a:solidFill>
                  <a:schemeClr val="tx1"/>
                </a:solidFill>
                <a:effectLst/>
                <a:latin typeface="+mn-lt"/>
                <a:ea typeface="+mn-ea"/>
                <a:cs typeface="+mn-cs"/>
              </a:rPr>
              <a:t>If a reviewer listed on the confidentiality agreement form no longer works with the entity, the liaison can sign out for them.</a:t>
            </a:r>
          </a:p>
        </p:txBody>
      </p:sp>
      <p:sp>
        <p:nvSpPr>
          <p:cNvPr id="4" name="Slide Number Placeholder 3"/>
          <p:cNvSpPr>
            <a:spLocks noGrp="1"/>
          </p:cNvSpPr>
          <p:nvPr>
            <p:ph type="sldNum" sz="quarter" idx="10"/>
          </p:nvPr>
        </p:nvSpPr>
        <p:spPr/>
        <p:txBody>
          <a:bodyPr/>
          <a:lstStyle/>
          <a:p>
            <a:fld id="{603B9073-4934-4A18-B03D-7FA2DABDE591}" type="slidenum">
              <a:rPr lang="en-US" smtClean="0"/>
              <a:t>25</a:t>
            </a:fld>
            <a:endParaRPr lang="en-US" dirty="0"/>
          </a:p>
        </p:txBody>
      </p:sp>
    </p:spTree>
    <p:extLst>
      <p:ext uri="{BB962C8B-B14F-4D97-AF65-F5344CB8AC3E}">
        <p14:creationId xmlns:p14="http://schemas.microsoft.com/office/powerpoint/2010/main" val="3078540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of Census Bureau geographic entities hierarchy illustrates the nesting relationship</a:t>
            </a:r>
            <a:r>
              <a:rPr lang="en-US" baseline="0" dirty="0" smtClean="0"/>
              <a:t> of various geographies. In the spirit of LUCA, the main line through the middle of the diagram depicts the census block as the smallest element in the hierarchy, nesting within block groups (not important for 2020 LUCA), census tracts, counties, and states. </a:t>
            </a:r>
          </a:p>
          <a:p>
            <a:endParaRPr lang="en-US" baseline="0" dirty="0" smtClean="0"/>
          </a:p>
          <a:p>
            <a:r>
              <a:rPr lang="en-US" baseline="0" dirty="0" smtClean="0"/>
              <a:t>This hierarchy manifests in the LUCA address data in the form of a geocode. Each address included on the 2020 LUCA address list for your entity will include the State, County, Tract, and Block codes where the address is physically located. The first digit of the block number equates to the block group number.</a:t>
            </a:r>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26</a:t>
            </a:fld>
            <a:endParaRPr lang="en-US" dirty="0"/>
          </a:p>
        </p:txBody>
      </p:sp>
    </p:spTree>
    <p:extLst>
      <p:ext uri="{BB962C8B-B14F-4D97-AF65-F5344CB8AC3E}">
        <p14:creationId xmlns:p14="http://schemas.microsoft.com/office/powerpoint/2010/main" val="21014026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smtClean="0"/>
              <a:t>This</a:t>
            </a:r>
            <a:r>
              <a:rPr lang="en-US" altLang="en-US" baseline="0" dirty="0" smtClean="0"/>
              <a:t> slide depicts a rough map graphic </a:t>
            </a:r>
            <a:r>
              <a:rPr lang="en-US" altLang="en-US" dirty="0" smtClean="0"/>
              <a:t>overview of some of the</a:t>
            </a:r>
            <a:r>
              <a:rPr lang="en-US" altLang="en-US" baseline="0" dirty="0" smtClean="0"/>
              <a:t> geographic</a:t>
            </a:r>
            <a:r>
              <a:rPr lang="en-US" altLang="en-US" dirty="0" smtClean="0"/>
              <a:t> relationships,</a:t>
            </a:r>
            <a:r>
              <a:rPr lang="en-US" altLang="en-US" baseline="0" dirty="0" smtClean="0"/>
              <a:t> </a:t>
            </a:r>
            <a:r>
              <a:rPr lang="en-US" altLang="en-US" dirty="0" smtClean="0"/>
              <a:t>similar to the hierarchy diagram</a:t>
            </a:r>
            <a:r>
              <a:rPr lang="en-US" altLang="en-US" baseline="0" dirty="0" smtClean="0"/>
              <a:t> on the previous slide</a:t>
            </a:r>
            <a:r>
              <a:rPr lang="en-US" altLang="en-US" dirty="0" smtClean="0"/>
              <a:t>, but in a different visual format.</a:t>
            </a:r>
          </a:p>
          <a:p>
            <a:pPr eaLnBrk="1" hangingPunct="1">
              <a:spcBef>
                <a:spcPct val="0"/>
              </a:spcBef>
            </a:pPr>
            <a:endParaRPr lang="en-US" altLang="en-US" dirty="0" smtClean="0"/>
          </a:p>
          <a:p>
            <a:pPr eaLnBrk="1" hangingPunct="1">
              <a:spcBef>
                <a:spcPct val="0"/>
              </a:spcBef>
            </a:pPr>
            <a:r>
              <a:rPr lang="en-US" altLang="en-US" dirty="0" smtClean="0"/>
              <a:t>These are merely examples, and not all of these relationships hold true across the hierarchy as a rule (for example, places are not always contained within MCDs, or even counties, and tracts do not always nest cleanly within places) but it works as an example to make sense of the relationships we are attempting to maintain.</a:t>
            </a:r>
          </a:p>
          <a:p>
            <a:endParaRPr lang="en-US" dirty="0"/>
          </a:p>
        </p:txBody>
      </p:sp>
      <p:sp>
        <p:nvSpPr>
          <p:cNvPr id="4" name="Slide Number Placeholder 3"/>
          <p:cNvSpPr>
            <a:spLocks noGrp="1"/>
          </p:cNvSpPr>
          <p:nvPr>
            <p:ph type="sldNum" sz="quarter" idx="10"/>
          </p:nvPr>
        </p:nvSpPr>
        <p:spPr/>
        <p:txBody>
          <a:bodyPr/>
          <a:lstStyle/>
          <a:p>
            <a:fld id="{603B9073-4934-4A18-B03D-7FA2DABDE591}" type="slidenum">
              <a:rPr lang="en-US" smtClean="0"/>
              <a:t>27</a:t>
            </a:fld>
            <a:endParaRPr lang="en-US" dirty="0"/>
          </a:p>
        </p:txBody>
      </p:sp>
    </p:spTree>
    <p:extLst>
      <p:ext uri="{BB962C8B-B14F-4D97-AF65-F5344CB8AC3E}">
        <p14:creationId xmlns:p14="http://schemas.microsoft.com/office/powerpoint/2010/main" val="299185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illustrated in the previous two slides, the Census Bureau uses its own geography in order to tabulate data and create a unique code to represent each area.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Each state has its own unique two-digit code. For example, Pennsylvania is 42.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Each county within a state has a unique three-digit code. For example, Philadelphia County is 101.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Combined, these codes form the unique state/county code, 42101.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Census tracts nest within counties. They are small, relatively permanent statistical subdivisions of a county. Numbered uniquely within each county, they generally have a population size between 1,200 and 8,000 people, with an optimum size of 4,000 people. Census tracts consist of six digits, a four-digit base number, including leading zeroes, plus a two-digit number suffix. An example of a census tract code is 0001.01, shown as 000101 in the LUCA data.</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Census blocks are a geographic area bound by both visible (streets, streams, railroads) and invisible (city limits) features. Census blocks are the smallest area for which the Census Bureau tabulates data. They have a four-digit code. Similar to the relationship between counties and tracts, blocks nest within and are unique within each tract. Each tract only has one block 1001 and all tracts have a block 1001.</a:t>
            </a:r>
          </a:p>
          <a:p>
            <a:r>
              <a:rPr lang="en-US" sz="1200" kern="1200" dirty="0" smtClean="0">
                <a:solidFill>
                  <a:schemeClr val="tx1"/>
                </a:solidFill>
                <a:effectLst/>
                <a:latin typeface="+mn-lt"/>
                <a:ea typeface="+mn-ea"/>
                <a:cs typeface="+mn-cs"/>
              </a:rPr>
              <a:t>These four codes (State, County, Tract, and Block) combine to create a unique 15 digit GEOID that represents one specific block within the entire country. Using the information in the example above the nationwide unique GEOID for the block is 421010001011001. This code happens to represent the GEOID of the block in which the Philadelphia Regional Census Office is located.</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28</a:t>
            </a:fld>
            <a:endParaRPr lang="en-US" dirty="0"/>
          </a:p>
        </p:txBody>
      </p:sp>
    </p:spTree>
    <p:extLst>
      <p:ext uri="{BB962C8B-B14F-4D97-AF65-F5344CB8AC3E}">
        <p14:creationId xmlns:p14="http://schemas.microsoft.com/office/powerpoint/2010/main" val="22830213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Census Bureau offers early tools that provide participants the opportunity to begin LUCA preparation in advance of materials receipt. Since January 2017, residential </a:t>
            </a:r>
            <a:r>
              <a:rPr lang="en-US" sz="1200" b="0" kern="1200" dirty="0" smtClean="0">
                <a:solidFill>
                  <a:schemeClr val="tx1"/>
                </a:solidFill>
                <a:effectLst/>
                <a:latin typeface="+mn-lt"/>
                <a:ea typeface="+mn-ea"/>
                <a:cs typeface="+mn-cs"/>
              </a:rPr>
              <a:t>address block counts </a:t>
            </a:r>
            <a:r>
              <a:rPr lang="en-US" sz="1200" kern="1200" dirty="0" smtClean="0">
                <a:solidFill>
                  <a:schemeClr val="tx1"/>
                </a:solidFill>
                <a:effectLst/>
                <a:latin typeface="+mn-lt"/>
                <a:ea typeface="+mn-ea"/>
                <a:cs typeface="+mn-cs"/>
              </a:rPr>
              <a:t>are available for download on the 2020 LUCA website. The Census Bureau uses the geocodes of the individual addresses in the Master Address File (MAF) to derive the residential block counts. This is the first time the Census Bureau has provided this type of information in advance of the LUCA operation. The Census Bureau provides the Address Count List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with the 2020 LUCA materials for reference purposes only.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2017 version of this product contained seven fields of information and was a Pipe delimited text file. The 2018 version, updated in January 2018, is Comma delimited and contains 13 fields of information. This updated file is the actual Address Count List material that accompanies participants’ official LUCA materials</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a:lnSpc>
                <a:spcPct val="107000"/>
              </a:lnSpc>
              <a:spcAft>
                <a:spcPts val="793"/>
              </a:spcAft>
            </a:pPr>
            <a:r>
              <a:rPr lang="en-US" dirty="0" smtClean="0">
                <a:latin typeface="Calibri" panose="020F0502020204030204" pitchFamily="34" charset="0"/>
                <a:ea typeface="Calibri" panose="020F0502020204030204" pitchFamily="34" charset="0"/>
                <a:cs typeface="Times New Roman" panose="02020603050405020304" pitchFamily="18" charset="0"/>
              </a:rPr>
              <a:t>After navigating to the </a:t>
            </a:r>
            <a:r>
              <a:rPr lang="en-US" u="sng" dirty="0" smtClean="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2020 LUCA website</a:t>
            </a:r>
            <a:r>
              <a:rPr lang="en-US" dirty="0" smtClean="0">
                <a:latin typeface="Calibri" panose="020F0502020204030204" pitchFamily="34" charset="0"/>
                <a:ea typeface="Calibri" panose="020F0502020204030204" pitchFamily="34" charset="0"/>
                <a:cs typeface="Times New Roman" panose="02020603050405020304" pitchFamily="18" charset="0"/>
              </a:rPr>
              <a:t>, use the “</a:t>
            </a:r>
            <a:r>
              <a:rPr lang="en-US" i="1" dirty="0" smtClean="0">
                <a:latin typeface="Calibri" panose="020F0502020204030204" pitchFamily="34" charset="0"/>
                <a:ea typeface="Calibri" panose="020F0502020204030204" pitchFamily="34" charset="0"/>
                <a:cs typeface="Times New Roman" panose="02020603050405020304" pitchFamily="18" charset="0"/>
              </a:rPr>
              <a:t>How Can I Review the Address Count List for My Entity</a:t>
            </a:r>
            <a:r>
              <a:rPr lang="en-US" dirty="0" smtClean="0">
                <a:latin typeface="Calibri" panose="020F0502020204030204" pitchFamily="34" charset="0"/>
                <a:ea typeface="Calibri" panose="020F0502020204030204" pitchFamily="34" charset="0"/>
                <a:cs typeface="Times New Roman" panose="02020603050405020304" pitchFamily="18" charset="0"/>
              </a:rPr>
              <a:t>” section to search and download the Address Count List for your government.</a:t>
            </a:r>
          </a:p>
          <a:p>
            <a:pPr marL="171450" indent="-171450">
              <a:lnSpc>
                <a:spcPct val="107000"/>
              </a:lnSpc>
              <a:buFont typeface="Arial" panose="020B0604020202020204" pitchFamily="34" charset="0"/>
              <a:buChar char="•"/>
            </a:pPr>
            <a:r>
              <a:rPr lang="en-US" b="1" dirty="0" smtClean="0">
                <a:latin typeface="Calibri" panose="020F0502020204030204" pitchFamily="34" charset="0"/>
                <a:ea typeface="Calibri" panose="020F0502020204030204" pitchFamily="34" charset="0"/>
                <a:cs typeface="Times New Roman" panose="02020603050405020304" pitchFamily="18" charset="0"/>
              </a:rPr>
              <a:t>Pull up link: </a:t>
            </a:r>
            <a:r>
              <a:rPr lang="en-US" dirty="0" smtClean="0">
                <a:latin typeface="Calibri" panose="020F0502020204030204" pitchFamily="34" charset="0"/>
                <a:ea typeface="Calibri" panose="020F0502020204030204" pitchFamily="34" charset="0"/>
                <a:cs typeface="Times New Roman" panose="02020603050405020304" pitchFamily="18" charset="0"/>
              </a:rPr>
              <a:t>Scroll to bottom of page to “</a:t>
            </a:r>
            <a:r>
              <a:rPr lang="en-US" i="1" dirty="0" smtClean="0">
                <a:latin typeface="Calibri" panose="020F0502020204030204" pitchFamily="34" charset="0"/>
                <a:ea typeface="Calibri" panose="020F0502020204030204" pitchFamily="34" charset="0"/>
                <a:cs typeface="Times New Roman" panose="02020603050405020304" pitchFamily="18" charset="0"/>
              </a:rPr>
              <a:t>How Can I Review The Address Count List for My Entity</a:t>
            </a:r>
            <a:r>
              <a:rPr lang="en-US" dirty="0" smtClean="0">
                <a:latin typeface="Calibri" panose="020F0502020204030204" pitchFamily="34" charset="0"/>
                <a:ea typeface="Calibri" panose="020F0502020204030204" pitchFamily="34" charset="0"/>
                <a:cs typeface="Times New Roman" panose="02020603050405020304" pitchFamily="18" charset="0"/>
              </a:rPr>
              <a:t>?” &gt; Select State &gt; Click GO &gt; Select a County OR Place &gt; List of .txt files for each county or place &gt; File, Save As .txt &gt; Open Excel &gt; Data Tab &gt; Get External Data &gt; From Text and select file to Import &gt; Select Delimited,</a:t>
            </a:r>
            <a:r>
              <a:rPr lang="en-US" baseline="0" dirty="0" smtClean="0">
                <a:latin typeface="Calibri" panose="020F0502020204030204" pitchFamily="34" charset="0"/>
                <a:ea typeface="Calibri" panose="020F0502020204030204" pitchFamily="34" charset="0"/>
                <a:cs typeface="Times New Roman" panose="02020603050405020304" pitchFamily="18" charset="0"/>
              </a:rPr>
              <a:t> Check the </a:t>
            </a:r>
            <a:r>
              <a:rPr lang="en-US" dirty="0" smtClean="0">
                <a:latin typeface="Calibri" panose="020F0502020204030204" pitchFamily="34" charset="0"/>
                <a:ea typeface="Calibri" panose="020F0502020204030204" pitchFamily="34" charset="0"/>
                <a:cs typeface="Times New Roman" panose="02020603050405020304" pitchFamily="18" charset="0"/>
              </a:rPr>
              <a:t>My data has headers box, and then Next &gt; Change Delimiters from Tab to Comma,</a:t>
            </a:r>
            <a:r>
              <a:rPr lang="en-US" baseline="0" dirty="0" smtClean="0">
                <a:latin typeface="Calibri" panose="020F0502020204030204" pitchFamily="34" charset="0"/>
                <a:ea typeface="Calibri" panose="020F0502020204030204" pitchFamily="34" charset="0"/>
                <a:cs typeface="Times New Roman" panose="02020603050405020304" pitchFamily="18" charset="0"/>
              </a:rPr>
              <a:t> select all fields and make the Column data format “Text” instead of “General” &gt; Finish.</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93"/>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93"/>
              </a:spcAft>
            </a:pPr>
            <a:r>
              <a:rPr lang="en-US" dirty="0" smtClean="0">
                <a:latin typeface="Calibri" panose="020F0502020204030204" pitchFamily="34" charset="0"/>
                <a:ea typeface="Calibri" panose="020F0502020204030204" pitchFamily="34" charset="0"/>
                <a:cs typeface="Times New Roman" panose="02020603050405020304" pitchFamily="18" charset="0"/>
              </a:rPr>
              <a:t>Potential participants can compare the Census Bureau’s address count data to their local data. Potential participants can join the Address Count List to 2010 tabulation block geography to create an overlay for analysis prior to receiving actual LUCA materials. Discrepancies between the census and local counts may be a result of incorrect geocoding or missing information from the census address 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Census Geocoder tool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allows users to upload a file of addresses (or enter in an individual address) to obtain census geography and approximate coordinates based on the address ranges within the MAF/TIGER System. The Census Bureau offers support for the Census Geocoder through email to </a:t>
            </a:r>
            <a:r>
              <a:rPr lang="en-US" sz="1200" u="sng" kern="1200" dirty="0" smtClean="0">
                <a:solidFill>
                  <a:schemeClr val="tx1"/>
                </a:solidFill>
                <a:effectLst/>
                <a:latin typeface="+mn-lt"/>
                <a:ea typeface="+mn-ea"/>
                <a:cs typeface="+mn-cs"/>
                <a:hlinkClick r:id="rId4"/>
              </a:rPr>
              <a:t>&lt;geo.geocoding.services@census.gov&gt;</a:t>
            </a:r>
            <a:r>
              <a:rPr lang="en-US" sz="12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Census Geocoder takes individual addresses, or file of addresses, and obtains census geography and approximate coordinates. It can process files up to 10,000 records at a time. The Census Bureau also offers Geocoding Services for larger files using their</a:t>
            </a:r>
            <a:r>
              <a:rPr lang="en-US" sz="1200" kern="1200" baseline="0" dirty="0" smtClean="0">
                <a:solidFill>
                  <a:schemeClr val="tx1"/>
                </a:solidFill>
                <a:effectLst/>
                <a:latin typeface="+mn-lt"/>
                <a:ea typeface="+mn-ea"/>
                <a:cs typeface="+mn-cs"/>
              </a:rPr>
              <a:t> Secure Web Incoming Module, known as </a:t>
            </a:r>
            <a:r>
              <a:rPr lang="en-US" sz="1200" kern="1200" dirty="0" smtClean="0">
                <a:solidFill>
                  <a:schemeClr val="tx1"/>
                </a:solidFill>
                <a:effectLst/>
                <a:latin typeface="+mn-lt"/>
                <a:ea typeface="+mn-ea"/>
                <a:cs typeface="+mn-cs"/>
              </a:rPr>
              <a:t>SWIM.</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Geocoding a local address list using Census Geocoder is another way to begin early preparations for LUCA because it standardizes local data into the format the Census Bureau needs for LUCA processing and provides the census block geocode for the records submitted in the local address list file. Participants may use the geocode information to generate their own local block count tallies for comparison to the Census Bureau’s block count file. Participants can also generate geocodes using their own GIS, but this tool may help smaller entities or entities that do not have access to their own geographic</a:t>
            </a:r>
            <a:r>
              <a:rPr lang="en-US" sz="1200" kern="1200" baseline="0" dirty="0" smtClean="0">
                <a:solidFill>
                  <a:schemeClr val="tx1"/>
                </a:solidFill>
                <a:effectLst/>
                <a:latin typeface="+mn-lt"/>
                <a:ea typeface="+mn-ea"/>
                <a:cs typeface="+mn-cs"/>
              </a:rPr>
              <a:t> information system (</a:t>
            </a:r>
            <a:r>
              <a:rPr lang="en-US" sz="1200" kern="1200" dirty="0" smtClean="0">
                <a:solidFill>
                  <a:schemeClr val="tx1"/>
                </a:solidFill>
                <a:effectLst/>
                <a:latin typeface="+mn-lt"/>
                <a:ea typeface="+mn-ea"/>
                <a:cs typeface="+mn-cs"/>
              </a:rPr>
              <a:t>GIS).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latin typeface="Calibri" panose="020F0502020204030204" pitchFamily="34" charset="0"/>
                <a:ea typeface="Calibri" panose="020F0502020204030204" pitchFamily="34" charset="0"/>
                <a:cs typeface="Times New Roman" panose="02020603050405020304" pitchFamily="18" charset="0"/>
              </a:rPr>
              <a:t>Pull up link: </a:t>
            </a:r>
            <a:r>
              <a:rPr lang="en-US" dirty="0" smtClean="0">
                <a:latin typeface="Calibri" panose="020F0502020204030204" pitchFamily="34" charset="0"/>
                <a:ea typeface="Calibri" panose="020F0502020204030204" pitchFamily="34" charset="0"/>
                <a:cs typeface="Times New Roman" panose="02020603050405020304" pitchFamily="18" charset="0"/>
              </a:rPr>
              <a:t>show</a:t>
            </a:r>
            <a:r>
              <a:rPr lang="en-US" baseline="0" dirty="0" smtClean="0">
                <a:latin typeface="Calibri" panose="020F0502020204030204" pitchFamily="34" charset="0"/>
                <a:ea typeface="Calibri" panose="020F0502020204030204" pitchFamily="34" charset="0"/>
                <a:cs typeface="Times New Roman" panose="02020603050405020304" pitchFamily="18" charset="0"/>
              </a:rPr>
              <a:t> a visual of the page itself.</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those not using a GIS, </a:t>
            </a:r>
            <a:r>
              <a:rPr lang="en-US" sz="1200" kern="1200" dirty="0" err="1" smtClean="0">
                <a:solidFill>
                  <a:schemeClr val="tx1"/>
                </a:solidFill>
                <a:effectLst/>
                <a:latin typeface="+mn-lt"/>
                <a:ea typeface="+mn-ea"/>
                <a:cs typeface="+mn-cs"/>
              </a:rPr>
              <a:t>TIGERweb</a:t>
            </a:r>
            <a:r>
              <a:rPr lang="en-US" sz="1200" kern="1200" dirty="0" smtClean="0">
                <a:solidFill>
                  <a:schemeClr val="tx1"/>
                </a:solidFill>
                <a:effectLst/>
                <a:latin typeface="+mn-lt"/>
                <a:ea typeface="+mn-ea"/>
                <a:cs typeface="+mn-cs"/>
              </a:rPr>
              <a:t> is an interactive web service for use, in advance of receiving LUCA materials, to view the features (roads, blocks, etc.) within jurisdictions. Used interactively with the Address Count List, it allows users to identify blocks that have high or low address block counts. Documentation is located within the same URL as the </a:t>
            </a:r>
            <a:r>
              <a:rPr lang="en-US" sz="1200" kern="1200" dirty="0" err="1" smtClean="0">
                <a:solidFill>
                  <a:schemeClr val="tx1"/>
                </a:solidFill>
                <a:effectLst/>
                <a:latin typeface="+mn-lt"/>
                <a:ea typeface="+mn-ea"/>
                <a:cs typeface="+mn-cs"/>
              </a:rPr>
              <a:t>TIGERweb</a:t>
            </a:r>
            <a:r>
              <a:rPr lang="en-US" sz="1200" kern="1200" dirty="0" smtClean="0">
                <a:solidFill>
                  <a:schemeClr val="tx1"/>
                </a:solidFill>
                <a:effectLst/>
                <a:latin typeface="+mn-lt"/>
                <a:ea typeface="+mn-ea"/>
                <a:cs typeface="+mn-cs"/>
              </a:rPr>
              <a:t> application.</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latin typeface="Calibri" panose="020F0502020204030204" pitchFamily="34" charset="0"/>
                <a:ea typeface="Calibri" panose="020F0502020204030204" pitchFamily="34" charset="0"/>
                <a:cs typeface="Times New Roman" panose="02020603050405020304" pitchFamily="18" charset="0"/>
              </a:rPr>
              <a:t>Pull up link: </a:t>
            </a:r>
            <a:r>
              <a:rPr lang="en-US" dirty="0" smtClean="0">
                <a:latin typeface="Calibri" panose="020F0502020204030204" pitchFamily="34" charset="0"/>
                <a:ea typeface="Calibri" panose="020F0502020204030204" pitchFamily="34" charset="0"/>
                <a:cs typeface="Times New Roman" panose="02020603050405020304" pitchFamily="18" charset="0"/>
              </a:rPr>
              <a:t>search an</a:t>
            </a:r>
            <a:r>
              <a:rPr lang="en-US" baseline="0" dirty="0" smtClean="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address (suggest the address for the RO/RCC), make sure to include zip code. Turn on census tract/block layers under the layers tab on the left.</a:t>
            </a: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03B9073-4934-4A18-B03D-7FA2DABDE591}" type="slidenum">
              <a:rPr lang="en-US" smtClean="0"/>
              <a:t>29</a:t>
            </a:fld>
            <a:endParaRPr lang="en-US" dirty="0"/>
          </a:p>
        </p:txBody>
      </p:sp>
    </p:spTree>
    <p:extLst>
      <p:ext uri="{BB962C8B-B14F-4D97-AF65-F5344CB8AC3E}">
        <p14:creationId xmlns:p14="http://schemas.microsoft.com/office/powerpoint/2010/main" val="58644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2266" y="2711462"/>
            <a:ext cx="5823424" cy="256634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During today’s introductory presentation, we will discuss, at a high level, the 2020 Census and 2020 LUCA, U.S. Census Bureau terminology, preparing to participate, the different ways to obtain support and assistance, and how to connect with the Census Bureau using numerous social media outlets. For more detailed information and instruction, refer to the Respondent Guide that accompanies the materials and to the upcoming</a:t>
            </a:r>
            <a:r>
              <a:rPr lang="en-US" sz="1200" kern="1200" baseline="0" dirty="0" smtClean="0">
                <a:solidFill>
                  <a:schemeClr val="tx1"/>
                </a:solidFill>
                <a:effectLst/>
                <a:latin typeface="+mn-lt"/>
                <a:ea typeface="+mn-ea"/>
                <a:cs typeface="+mn-cs"/>
              </a:rPr>
              <a:t> presentations.</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indent="0">
              <a:buNone/>
            </a:pPr>
            <a:r>
              <a:rPr lang="en-US" sz="1200" i="0" dirty="0" smtClean="0"/>
              <a:t>The 2020 LUCA materials and operational instructions are subject to change between the LUCA Training timeframe and the time you receive your materials for review in the spring of 2018; therefore, the examples shown in the various training modules may differ from the official materials.</a:t>
            </a:r>
            <a:endParaRPr lang="en-US" sz="1200" i="0" dirty="0" smtClean="0">
              <a:cs typeface="Times New Roman" panose="02020603050405020304" pitchFamily="18" charset="0"/>
            </a:endParaRPr>
          </a:p>
        </p:txBody>
      </p:sp>
    </p:spTree>
    <p:extLst>
      <p:ext uri="{BB962C8B-B14F-4D97-AF65-F5344CB8AC3E}">
        <p14:creationId xmlns:p14="http://schemas.microsoft.com/office/powerpoint/2010/main" val="964895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 are three mediums of materials available for 2020 LUCA; the Geographic Update Partnership Software</a:t>
            </a:r>
            <a:r>
              <a:rPr lang="en-US" sz="1200" kern="1200" baseline="0" dirty="0" smtClean="0">
                <a:solidFill>
                  <a:schemeClr val="tx1"/>
                </a:solidFill>
                <a:effectLst/>
                <a:latin typeface="+mn-lt"/>
                <a:ea typeface="+mn-ea"/>
                <a:cs typeface="+mn-cs"/>
              </a:rPr>
              <a:t>, known as GUPS, paper formatted materials, and digitally formatted materials.  From these three mediums, seven product preference combinations evolve.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SEVEN product preference combinations are:</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Geographic Update Partnership Software (GUPS) – Participants choosing this product preference receive a digital address list and digital map as part of the GUPS package. By doing so, they have all the components necessary to complete their work in GUPS or using their own GIS. GUPS has Title 13 protections programmed into the software, taking much of the guesswork out of Title 13 security concerns.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Paper Address List and Large Format Paper Maps – This product preference requires Title 13 protection for the paper address list. The large format paper maps do not display any Title 13 information. There are no small format block maps provided with this material combination.</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Paper Address List and Large Format Paper Maps with PDF small format block maps – In addition to protecting the paper address list, the DVD requires digital Title 13 protection because the PDF small format maps on the DVD contain map spots. Any printed small format block maps also need protection.</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Paper Address List and Digital Map – This product preference requires Title 13 protection for the paper address list. The “digital map” is a TIGER Partnership shapefile. The shapefiles do not contain structure points; therefore, no digital Title 13 security measures are required for the DVD containing the shapefiles.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Digital Address List and Large Format Paper Maps – This product preference requires digital Title 13 protection for the address list and if printed, requires Title 13 protection for printed copies of the address list. The large format paper maps do not display any Title 13 information. There are no small format block maps provided with this material combination.</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Digital Address List and Large Format Paper Maps with PDF small format block maps – This product preference requires digital Title 13 protection for the address list and if printed, requires Title 13 protection for printed copies of the address list. The large format paper maps do not display any Title 13 information. The DVD requires digital Title 13 protection because the PDF small format maps on the DVD contain map spots. Any printed small format block maps also need protection.</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Digital Address List with Digital Map – This product preference requires digital Title 13 protection for the address list and if printed, requires Title 13 protection for printed copies of the address list. The “digital map” is a TIGER Partnership shapefile. The shapefiles do not contain structure points; however, using GIS, the latitude/longitude coordinates in the digital address list can generate structure points. Participants must protect the structure points they generate using the census address list coordinates under the rules of Title 13. Participants choosing this option will also receive GUPS.</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words in parenthesis on this slide represent labels describing the various product preference combinations.  Expect usage of these labels during other presentations related to LUCA.  Each product preference has its own detailed “Acceptable Updates” presentation tailored specifically for participants who have chosen that product preference.  This organization tactic ensures a totally paper participant is not distracted by digital discussions or vice versa.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Many governments will choose digital format for both their address list and maps to leverage their own GIS. Governments with computer expertise, but without a GIS, may prefer to use GUPS or may choose digital address list and paper maps. Governments without a local address list in digital format, and with 6,000 or fewer addresses, may prefer all paper products. Choosing a paper address list and digital maps </a:t>
            </a:r>
            <a:r>
              <a:rPr lang="en-US" sz="1200" u="sng" kern="1200" dirty="0" smtClean="0">
                <a:solidFill>
                  <a:schemeClr val="tx1"/>
                </a:solidFill>
                <a:effectLst/>
                <a:latin typeface="+mn-lt"/>
                <a:ea typeface="+mn-ea"/>
                <a:cs typeface="+mn-cs"/>
              </a:rPr>
              <a:t>would not</a:t>
            </a:r>
            <a:r>
              <a:rPr lang="en-US" sz="1200" kern="1200" dirty="0" smtClean="0">
                <a:solidFill>
                  <a:schemeClr val="tx1"/>
                </a:solidFill>
                <a:effectLst/>
                <a:latin typeface="+mn-lt"/>
                <a:ea typeface="+mn-ea"/>
                <a:cs typeface="+mn-cs"/>
              </a:rPr>
              <a:t> allow for full use of GIS capabilities, but the format combination is available.</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26891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we wrap up the presentation regarding the introduction to the 2020 LUCA operation</a:t>
            </a:r>
            <a:r>
              <a:rPr lang="en-US" dirty="0" smtClean="0"/>
              <a:t>, the </a:t>
            </a:r>
            <a:r>
              <a:rPr lang="en-US" dirty="0"/>
              <a:t>Census Bureau wants to ensure all participants are aware of the ways to get support and assistance for the 2020 LUCA operation. Please visit the 2020 LUCA Web site first for information and instructions. A Frequently Asked Questions document serves as a thorough resource because it contains many of the most common questions and answers. If participants cannot find the answers or information they need, they may call the Geographic Programs Support Desk, toll free, at 1-844-344-0169 or e-mail them at GEO.2020.LUCA@census.gov. </a:t>
            </a:r>
            <a:r>
              <a:rPr lang="en-US" dirty="0" smtClean="0"/>
              <a:t>Also</a:t>
            </a:r>
            <a:r>
              <a:rPr lang="en-US" baseline="0" dirty="0" smtClean="0"/>
              <a:t> included on this slide is information for our regional office.</a:t>
            </a:r>
            <a:endParaRPr lang="en-US" dirty="0"/>
          </a:p>
          <a:p>
            <a:endParaRPr lang="en-US" dirty="0"/>
          </a:p>
        </p:txBody>
      </p:sp>
    </p:spTree>
    <p:extLst>
      <p:ext uri="{BB962C8B-B14F-4D97-AF65-F5344CB8AC3E}">
        <p14:creationId xmlns:p14="http://schemas.microsoft.com/office/powerpoint/2010/main" val="2713449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1665288" y="46038"/>
            <a:ext cx="3879850" cy="2182812"/>
          </a:xfrm>
          <a:ln/>
        </p:spPr>
      </p:sp>
      <p:sp>
        <p:nvSpPr>
          <p:cNvPr id="51203" name="Notes Placeholder 2"/>
          <p:cNvSpPr>
            <a:spLocks noGrp="1"/>
          </p:cNvSpPr>
          <p:nvPr>
            <p:ph type="body" idx="1"/>
          </p:nvPr>
        </p:nvSpPr>
        <p:spPr>
          <a:xfrm>
            <a:off x="313581" y="2227989"/>
            <a:ext cx="6585174" cy="3202733"/>
          </a:xfrm>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latin typeface="Calibri" panose="020F0502020204030204" pitchFamily="34" charset="0"/>
              </a:rPr>
              <a:t>For those of you wanting to learn more or using social media, please feel free to ‘connect with us’ through these URLs and social media sites.  Thank you for attending today’s 2020 LUCA operation</a:t>
            </a:r>
            <a:r>
              <a:rPr lang="en-US" baseline="0" dirty="0" smtClean="0">
                <a:latin typeface="Calibri" panose="020F0502020204030204" pitchFamily="34" charset="0"/>
              </a:rPr>
              <a:t> training workshop with focus on introducing the 2020 LUCA operation.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Calibri" panose="020F0502020204030204" pitchFamily="34" charset="0"/>
            </a:endParaRPr>
          </a:p>
          <a:p>
            <a:r>
              <a:rPr lang="en-US" sz="1200" kern="1200" dirty="0" smtClean="0">
                <a:solidFill>
                  <a:schemeClr val="tx1"/>
                </a:solidFill>
                <a:effectLst/>
                <a:latin typeface="+mn-lt"/>
                <a:ea typeface="+mn-ea"/>
                <a:cs typeface="+mn-cs"/>
              </a:rPr>
              <a:t>The next logical presentation in this series relates to the various 2020 LUCA materials.  Depending on your product preference (paper or digital), the Census Bureau suggests viewing the Address Related Materials and Maps Related Materials presentations next.  If digital materials comprise your materials, please also review the Digital Materials Initial Setup presentation.</a:t>
            </a:r>
          </a:p>
        </p:txBody>
      </p:sp>
    </p:spTree>
    <p:extLst>
      <p:ext uri="{BB962C8B-B14F-4D97-AF65-F5344CB8AC3E}">
        <p14:creationId xmlns:p14="http://schemas.microsoft.com/office/powerpoint/2010/main" val="3395827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2266" y="2711462"/>
            <a:ext cx="5823424" cy="256634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Providing background on the decennial census and 2020 LUCA lays the foundation for the subsequent slides and 2020 LUCA training workshop presentations.  Keep this background in mind as you begin to formulate a plan for participation and conducting your review.</a:t>
            </a: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40708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purpose of the decennial census (also known as the 2020 Census for this decade) is to conduct a census of population and housing and disseminate the results to the President, the States, and the American people. The United States Constitution mandates an actual count of every person residing in the United States every 10 years. The Census Bureau counts individuals within households and typically collects information about the housing structure and the housing unit.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primary use of census data is to provide the population counts needed to apportion seats in the U.S. House of Representatives among states as mandated by Article 1, Section 2 of the United States Constitution, but additional data uses include: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Drawing congressional and state legislative districts, school districts and voting precincts by tribal, state and local governments.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Enforcing voting rights and civil rights legislation by the Department of Justice.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Distributing over $675 billion dollars in federal funding, </a:t>
            </a:r>
            <a:r>
              <a:rPr lang="en-US" sz="1200" u="sng" kern="1200" dirty="0" smtClean="0">
                <a:solidFill>
                  <a:schemeClr val="tx1"/>
                </a:solidFill>
                <a:effectLst/>
                <a:latin typeface="+mn-lt"/>
                <a:ea typeface="+mn-ea"/>
                <a:cs typeface="+mn-cs"/>
              </a:rPr>
              <a:t>EACH YEAR,</a:t>
            </a:r>
            <a:r>
              <a:rPr lang="en-US" sz="1200" kern="1200" dirty="0" smtClean="0">
                <a:solidFill>
                  <a:schemeClr val="tx1"/>
                </a:solidFill>
                <a:effectLst/>
                <a:latin typeface="+mn-lt"/>
                <a:ea typeface="+mn-ea"/>
                <a:cs typeface="+mn-cs"/>
              </a:rPr>
              <a:t> to tribal, state, and local governments. </a:t>
            </a:r>
            <a:r>
              <a:rPr lang="en-US" sz="1200" i="1" kern="1200" dirty="0" smtClean="0">
                <a:solidFill>
                  <a:schemeClr val="tx1"/>
                </a:solidFill>
                <a:effectLst/>
                <a:latin typeface="+mn-lt"/>
                <a:ea typeface="+mn-ea"/>
                <a:cs typeface="+mn-cs"/>
              </a:rPr>
              <a:t>Missing a housing unit, and the associated population, during the decennial census may result in a missed opportunity for governments to benefit from federal funding.</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Lastly,</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census data plays a role in informing the decisions of governments, businesses and non-profits regarding numerous topics such as community and regional development, education, agriculture, energy, and environmental programs, as well as other community improvements and enhancements.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conduct the decennial census, the Census Bureau utilizes its census address list. A review and update of the census address list is the focus of LUCA.</a:t>
            </a:r>
          </a:p>
        </p:txBody>
      </p:sp>
    </p:spTree>
    <p:extLst>
      <p:ext uri="{BB962C8B-B14F-4D97-AF65-F5344CB8AC3E}">
        <p14:creationId xmlns:p14="http://schemas.microsoft.com/office/powerpoint/2010/main" val="3930022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graphic illustrates the 2020 Census Design process and why building a strong geographic foundation is so important.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Starting at the bottom left of the slide, the Census Bureau must </a:t>
            </a:r>
            <a:r>
              <a:rPr lang="en-US" sz="1200" u="sng" kern="1200" dirty="0" smtClean="0">
                <a:solidFill>
                  <a:schemeClr val="tx1"/>
                </a:solidFill>
                <a:effectLst/>
                <a:latin typeface="+mn-lt"/>
                <a:ea typeface="+mn-ea"/>
                <a:cs typeface="+mn-cs"/>
              </a:rPr>
              <a:t>Establish Where to Count</a:t>
            </a:r>
            <a:r>
              <a:rPr lang="en-US" sz="1200" kern="1200" dirty="0" smtClean="0">
                <a:solidFill>
                  <a:schemeClr val="tx1"/>
                </a:solidFill>
                <a:effectLst/>
                <a:latin typeface="+mn-lt"/>
                <a:ea typeface="+mn-ea"/>
                <a:cs typeface="+mn-cs"/>
              </a:rPr>
              <a:t> by identifying all the addresses where people could live. The census address list contains the residential addresses that form the “where to count”. A complete and accurate address list ensures that all households are included in the Census in the correct location.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Moving up from the bottom left to the top left, the Census Bureau must </a:t>
            </a:r>
            <a:r>
              <a:rPr lang="en-US" sz="1200" u="sng" kern="1200" dirty="0" smtClean="0">
                <a:solidFill>
                  <a:schemeClr val="tx1"/>
                </a:solidFill>
                <a:effectLst/>
                <a:latin typeface="+mn-lt"/>
                <a:ea typeface="+mn-ea"/>
                <a:cs typeface="+mn-cs"/>
              </a:rPr>
              <a:t>Motivate People to Respond</a:t>
            </a:r>
            <a:r>
              <a:rPr lang="en-US" sz="1200" kern="1200" dirty="0" smtClean="0">
                <a:solidFill>
                  <a:schemeClr val="tx1"/>
                </a:solidFill>
                <a:effectLst/>
                <a:latin typeface="+mn-lt"/>
                <a:ea typeface="+mn-ea"/>
                <a:cs typeface="+mn-cs"/>
              </a:rPr>
              <a:t> by conducting a nationwide communication and partnership campaign. This campaign utilizes the census address list to send materials that invite and encourage households to respond.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Moving across to the top right corner of the graphic, the Census Bureau must </a:t>
            </a:r>
            <a:r>
              <a:rPr lang="en-US" sz="1200" u="sng" kern="1200" dirty="0" smtClean="0">
                <a:solidFill>
                  <a:schemeClr val="tx1"/>
                </a:solidFill>
                <a:effectLst/>
                <a:latin typeface="+mn-lt"/>
                <a:ea typeface="+mn-ea"/>
                <a:cs typeface="+mn-cs"/>
              </a:rPr>
              <a:t>Count the Population</a:t>
            </a:r>
            <a:r>
              <a:rPr lang="en-US" sz="1200" kern="1200" dirty="0" smtClean="0">
                <a:solidFill>
                  <a:schemeClr val="tx1"/>
                </a:solidFill>
                <a:effectLst/>
                <a:latin typeface="+mn-lt"/>
                <a:ea typeface="+mn-ea"/>
                <a:cs typeface="+mn-cs"/>
              </a:rPr>
              <a:t> by collecting data from all households, including group quarters and unique living arrangements. The Census Bureau uses the address list and maps to send enumerators to collect interview data from nonresponding households.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Finally, moving down from counting the population, the Census Bureau must </a:t>
            </a:r>
            <a:r>
              <a:rPr lang="en-US" sz="1200" u="sng" kern="1200" dirty="0" smtClean="0">
                <a:solidFill>
                  <a:schemeClr val="tx1"/>
                </a:solidFill>
                <a:effectLst/>
                <a:latin typeface="+mn-lt"/>
                <a:ea typeface="+mn-ea"/>
                <a:cs typeface="+mn-cs"/>
              </a:rPr>
              <a:t>Release Census Results</a:t>
            </a:r>
            <a:r>
              <a:rPr lang="en-US" sz="1200" kern="1200" dirty="0" smtClean="0">
                <a:solidFill>
                  <a:schemeClr val="tx1"/>
                </a:solidFill>
                <a:effectLst/>
                <a:latin typeface="+mn-lt"/>
                <a:ea typeface="+mn-ea"/>
                <a:cs typeface="+mn-cs"/>
              </a:rPr>
              <a:t> by using the address list and geographic boundaries to process, tabulate, and disseminate apportionment counts to the President by December 31, 2020, redistricting data to the States by April 1, 2021, and high quality data to the public. An accurate address list ensures that all households are counted in the correct geographic location.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this presentation and others you may receive throughout this year, the Census Bureau provides examples regarding the importance of LUCA participation and a successful 2020 Census that result </a:t>
            </a:r>
            <a:r>
              <a:rPr lang="en-US" sz="1200" u="sng" kern="1200" dirty="0" smtClean="0">
                <a:solidFill>
                  <a:schemeClr val="tx1"/>
                </a:solidFill>
                <a:effectLst/>
                <a:latin typeface="+mn-lt"/>
                <a:ea typeface="+mn-ea"/>
                <a:cs typeface="+mn-cs"/>
              </a:rPr>
              <a:t>AFTER</a:t>
            </a:r>
            <a:r>
              <a:rPr lang="en-US" sz="1200" kern="1200" dirty="0" smtClean="0">
                <a:solidFill>
                  <a:schemeClr val="tx1"/>
                </a:solidFill>
                <a:effectLst/>
                <a:latin typeface="+mn-lt"/>
                <a:ea typeface="+mn-ea"/>
                <a:cs typeface="+mn-cs"/>
              </a:rPr>
              <a:t> the “</a:t>
            </a:r>
            <a:r>
              <a:rPr lang="en-US" sz="1200" u="sng" kern="1200" dirty="0" smtClean="0">
                <a:solidFill>
                  <a:schemeClr val="tx1"/>
                </a:solidFill>
                <a:effectLst/>
                <a:latin typeface="+mn-lt"/>
                <a:ea typeface="+mn-ea"/>
                <a:cs typeface="+mn-cs"/>
              </a:rPr>
              <a:t>Release Census Results</a:t>
            </a:r>
            <a:r>
              <a:rPr lang="en-US" sz="1200" kern="1200" dirty="0" smtClean="0">
                <a:solidFill>
                  <a:schemeClr val="tx1"/>
                </a:solidFill>
                <a:effectLst/>
                <a:latin typeface="+mn-lt"/>
                <a:ea typeface="+mn-ea"/>
                <a:cs typeface="+mn-cs"/>
              </a:rPr>
              <a:t>” section of this slide. While the examples on the previous slide are all valid reasons for participating in LUCA, this graphic illustrates why your LUCA participation is so fundamentally important.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LUCA offers eligible entities the opportunity to provide their input into the address list that serves as the foundation of the entire 2020 Census Design process. Participants in the 2020 LUCA operation have a direct influence on the quality and completeness of the census address list.</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99030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 Census Address List Improvement Act of 1994, which became Public Law 103-430 in October 1994, authorized the Census Bureau to share its address list with governments who sign a confidentiality agreement.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First implemented in support of the 2000 Census, LUCA was later refined to support the 2010 Census, and now the 2020 Census.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LUCA provides a voluntary, once-a decade, opportunity to tribal, state, and local governments to review and comment on the Census Bureau's residential address list for their jurisdiction prior to the decennial census. The Census Bureau relies on a complete and accurate address list to reach every living quarters and associated population for inclusion in the census.</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59767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Census Bureau’s LUCA participants are comprised of active, functioning, legal governments including:</a:t>
            </a:r>
          </a:p>
          <a:p>
            <a:pPr lvl="0"/>
            <a:r>
              <a:rPr lang="en-US" sz="1200" kern="1200" dirty="0" smtClean="0">
                <a:solidFill>
                  <a:schemeClr val="tx1"/>
                </a:solidFill>
                <a:effectLst/>
                <a:latin typeface="+mn-lt"/>
                <a:ea typeface="+mn-ea"/>
                <a:cs typeface="+mn-cs"/>
              </a:rPr>
              <a:t>Federally recognized tribes with a reservation and/or off reservation trust lands.</a:t>
            </a:r>
          </a:p>
          <a:p>
            <a:pPr lvl="0"/>
            <a:r>
              <a:rPr lang="en-US" sz="1200" kern="1200" dirty="0" smtClean="0">
                <a:solidFill>
                  <a:schemeClr val="tx1"/>
                </a:solidFill>
                <a:effectLst/>
                <a:latin typeface="+mn-lt"/>
                <a:ea typeface="+mn-ea"/>
                <a:cs typeface="+mn-cs"/>
              </a:rPr>
              <a:t>States and Counties.</a:t>
            </a:r>
          </a:p>
          <a:p>
            <a:pPr lvl="0"/>
            <a:r>
              <a:rPr lang="en-US" sz="1200" kern="1200" dirty="0" smtClean="0">
                <a:solidFill>
                  <a:schemeClr val="tx1"/>
                </a:solidFill>
                <a:effectLst/>
                <a:latin typeface="+mn-lt"/>
                <a:ea typeface="+mn-ea"/>
                <a:cs typeface="+mn-cs"/>
              </a:rPr>
              <a:t>Incorporated Places (cities, towns, boroughs, villages).</a:t>
            </a:r>
          </a:p>
          <a:p>
            <a:pPr lvl="0"/>
            <a:r>
              <a:rPr lang="en-US" sz="1200" kern="1200" dirty="0" smtClean="0">
                <a:solidFill>
                  <a:schemeClr val="tx1"/>
                </a:solidFill>
                <a:effectLst/>
                <a:latin typeface="+mn-lt"/>
                <a:ea typeface="+mn-ea"/>
                <a:cs typeface="+mn-cs"/>
              </a:rPr>
              <a:t>Townships (Minor Civil Divisions).</a:t>
            </a: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48113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2020 LUCA operation offers streamlined participation through a full address list review, provides the digital address materials in a convenient standard software format, and includes “unable to geocode” addresses for state and county participants. For those of you that may be unfamiliar with the term ‘geocode’, in Census terms it identifies addresses with census geography codes for the state, county, tract and block.  “Unable to Geocode” records are missing the tract and block information.  Also new for 2020, is the requirement for multi-unit structure identifiers. This new requirement is important to mention because it may require special attention for participants that do not store individual unit information.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2020 LUCA materials include Census Bureau residential structure coordinates, if they are available and allows participants to submit their own residential structure coordinates to accompany their LUCA submission. Lastly, the 2020 LUCA operation also allows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participants to supply non-city style addresses, with corresponding map spots or latitude and longitude coordinates. The Census Bureau cannot accept PO Box information.</a:t>
            </a:r>
          </a:p>
          <a:p>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1861454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2062364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3543075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1007426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112975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6"/>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227836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193317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11066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331967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314348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79200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7"/>
          <p:cNvSpPr>
            <a:spLocks noGrp="1"/>
          </p:cNvSpPr>
          <p:nvPr>
            <p:ph type="sldNum" sz="quarter" idx="10"/>
          </p:nvPr>
        </p:nvSpPr>
        <p:spPr/>
        <p:txBody>
          <a:body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420900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8" name="Picture 17"/>
          <p:cNvPicPr>
            <a:picLocks noGrp="1" noSelect="1" noRot="1" noMove="1" noResize="1" noEditPoints="1" noAdjustHandles="1" noChangeArrowheads="1" noChangeShapeType="1"/>
          </p:cNvPicPr>
          <p:nvPr userDrawn="1">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04800" y="6243412"/>
            <a:ext cx="2872047" cy="461356"/>
          </a:xfrm>
          <a:prstGeom prst="rect">
            <a:avLst/>
          </a:prstGeom>
        </p:spPr>
      </p:pic>
      <p:sp>
        <p:nvSpPr>
          <p:cNvPr id="4" name="Slide Number Placeholder 3"/>
          <p:cNvSpPr>
            <a:spLocks noGrp="1"/>
          </p:cNvSpPr>
          <p:nvPr>
            <p:ph type="sldNum" sz="quarter" idx="4"/>
          </p:nvPr>
        </p:nvSpPr>
        <p:spPr>
          <a:xfrm>
            <a:off x="4724400" y="629152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25B02A65-3D1E-45BD-9983-4ADAC5079F8B}" type="slidenum">
              <a:rPr lang="en-US" smtClean="0"/>
              <a:pPr/>
              <a:t>‹#›</a:t>
            </a:fld>
            <a:endParaRPr lang="en-US" dirty="0"/>
          </a:p>
        </p:txBody>
      </p:sp>
    </p:spTree>
    <p:extLst>
      <p:ext uri="{BB962C8B-B14F-4D97-AF65-F5344CB8AC3E}">
        <p14:creationId xmlns:p14="http://schemas.microsoft.com/office/powerpoint/2010/main" val="65618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tigerweb.geo.census.gov/tigerweb/" TargetMode="External"/><Relationship Id="rId4" Type="http://schemas.openxmlformats.org/officeDocument/2006/relationships/hyperlink" Target="https://geocoding.geo.census.gov/geocoder/"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census.gov/geo/partnerships/luca.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mailto:Philadelphia.geography@census.gov" TargetMode="External"/><Relationship Id="rId4" Type="http://schemas.openxmlformats.org/officeDocument/2006/relationships/hyperlink" Target="mailto:GEO.2020.LUCA@census.gov"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census.gov/programs-surveys/decennial-census/2020-census/planning-management/memo-series.html" TargetMode="External"/><Relationship Id="rId13"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hyperlink" Target="https://public.govdelivery.com/accounts/USCENSUS/subscriber/new" TargetMode="External"/><Relationship Id="rId12"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19.png"/><Relationship Id="rId5" Type="http://schemas.openxmlformats.org/officeDocument/2006/relationships/image" Target="../media/image17.png"/><Relationship Id="rId15" Type="http://schemas.openxmlformats.org/officeDocument/2006/relationships/image" Target="../media/image23.png"/><Relationship Id="rId10" Type="http://schemas.openxmlformats.org/officeDocument/2006/relationships/hyperlink" Target="https://www.census.gov/programs-surveys/acs/" TargetMode="External"/><Relationship Id="rId4" Type="http://schemas.openxmlformats.org/officeDocument/2006/relationships/image" Target="../media/image16.png"/><Relationship Id="rId9" Type="http://schemas.openxmlformats.org/officeDocument/2006/relationships/hyperlink" Target="https://www.census.gov/2020census" TargetMode="External"/><Relationship Id="rId14" Type="http://schemas.openxmlformats.org/officeDocument/2006/relationships/image" Target="../media/image2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picture of neighborhood" descr="Cartoon-like graphic of residential community that includes images of trees, clouds and various types of homes and apartment buildings." title="Cover art graphic of residential community"/>
          <p:cNvPicPr/>
          <p:nvPr/>
        </p:nvPicPr>
        <p:blipFill>
          <a:blip r:embed="rId3" cstate="print">
            <a:extLst>
              <a:ext uri="{28A0092B-C50C-407E-A947-70E740481C1C}">
                <a14:useLocalDpi xmlns:a14="http://schemas.microsoft.com/office/drawing/2010/main" val="0"/>
              </a:ext>
            </a:extLst>
          </a:blip>
          <a:stretch>
            <a:fillRect/>
          </a:stretch>
        </p:blipFill>
        <p:spPr>
          <a:xfrm>
            <a:off x="1047302" y="61119"/>
            <a:ext cx="10097396" cy="4191000"/>
          </a:xfrm>
          <a:prstGeom prst="rect">
            <a:avLst/>
          </a:prstGeom>
          <a:scene3d>
            <a:camera prst="orthographicFront">
              <a:rot lat="0" lon="0" rev="0"/>
            </a:camera>
            <a:lightRig rig="threePt" dir="t"/>
          </a:scene3d>
        </p:spPr>
      </p:pic>
      <p:sp>
        <p:nvSpPr>
          <p:cNvPr id="2" name="Title 1"/>
          <p:cNvSpPr>
            <a:spLocks noGrp="1"/>
          </p:cNvSpPr>
          <p:nvPr>
            <p:ph type="title"/>
          </p:nvPr>
        </p:nvSpPr>
        <p:spPr>
          <a:xfrm>
            <a:off x="609600" y="3160997"/>
            <a:ext cx="10972800" cy="2133600"/>
          </a:xfrm>
        </p:spPr>
        <p:txBody>
          <a:bodyPr>
            <a:normAutofit fontScale="90000"/>
          </a:bodyPr>
          <a:lstStyle/>
          <a:p>
            <a:r>
              <a:rPr lang="en-US" sz="6000" b="1" dirty="0" smtClean="0">
                <a:solidFill>
                  <a:srgbClr val="C00000"/>
                </a:solidFill>
              </a:rPr>
              <a:t>2020 Census</a:t>
            </a:r>
            <a:r>
              <a:rPr lang="en-US" dirty="0" smtClean="0"/>
              <a:t/>
            </a:r>
            <a:br>
              <a:rPr lang="en-US" dirty="0" smtClean="0"/>
            </a:br>
            <a:r>
              <a:rPr lang="en-US" b="1" dirty="0" smtClean="0">
                <a:solidFill>
                  <a:srgbClr val="C00000"/>
                </a:solidFill>
              </a:rPr>
              <a:t>Local Update of Census Addresses Operation (LUCA)</a:t>
            </a:r>
            <a:endParaRPr lang="en-US" b="1" dirty="0">
              <a:solidFill>
                <a:srgbClr val="C00000"/>
              </a:solidFill>
            </a:endParaRPr>
          </a:p>
        </p:txBody>
      </p:sp>
      <p:sp>
        <p:nvSpPr>
          <p:cNvPr id="7" name="Subtitle 6"/>
          <p:cNvSpPr>
            <a:spLocks noGrp="1"/>
          </p:cNvSpPr>
          <p:nvPr>
            <p:ph type="subTitle" idx="1"/>
          </p:nvPr>
        </p:nvSpPr>
        <p:spPr>
          <a:xfrm>
            <a:off x="1828800" y="5294597"/>
            <a:ext cx="8534400" cy="749525"/>
          </a:xfrm>
        </p:spPr>
        <p:txBody>
          <a:bodyPr/>
          <a:lstStyle/>
          <a:p>
            <a:r>
              <a:rPr lang="en-US" dirty="0" smtClean="0">
                <a:solidFill>
                  <a:srgbClr val="C00000"/>
                </a:solidFill>
              </a:rPr>
              <a:t>Training – Introduction Module</a:t>
            </a:r>
            <a:endParaRPr lang="en-US" dirty="0">
              <a:solidFill>
                <a:srgbClr val="C00000"/>
              </a:solidFill>
            </a:endParaRPr>
          </a:p>
        </p:txBody>
      </p:sp>
    </p:spTree>
    <p:extLst>
      <p:ext uri="{BB962C8B-B14F-4D97-AF65-F5344CB8AC3E}">
        <p14:creationId xmlns:p14="http://schemas.microsoft.com/office/powerpoint/2010/main" val="9942653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1" y="57150"/>
            <a:ext cx="10515600" cy="1143000"/>
          </a:xfrm>
        </p:spPr>
        <p:txBody>
          <a:bodyPr>
            <a:normAutofit/>
          </a:bodyPr>
          <a:lstStyle/>
          <a:p>
            <a:r>
              <a:rPr lang="en-US" b="1" dirty="0" smtClean="0">
                <a:solidFill>
                  <a:srgbClr val="C00000"/>
                </a:solidFill>
              </a:rPr>
              <a:t>Title 13 U.S.C. – confidentiality and security</a:t>
            </a:r>
            <a:endParaRPr lang="en-US" b="1" dirty="0">
              <a:solidFill>
                <a:srgbClr val="C00000"/>
              </a:solidFill>
            </a:endParaRPr>
          </a:p>
        </p:txBody>
      </p:sp>
      <p:sp>
        <p:nvSpPr>
          <p:cNvPr id="3" name="Content Placeholder 2"/>
          <p:cNvSpPr>
            <a:spLocks noGrp="1"/>
          </p:cNvSpPr>
          <p:nvPr>
            <p:ph idx="1"/>
          </p:nvPr>
        </p:nvSpPr>
        <p:spPr>
          <a:xfrm>
            <a:off x="609600" y="914400"/>
            <a:ext cx="10972800" cy="5334000"/>
          </a:xfrm>
        </p:spPr>
        <p:txBody>
          <a:bodyPr>
            <a:normAutofit lnSpcReduction="10000"/>
          </a:bodyPr>
          <a:lstStyle/>
          <a:p>
            <a:r>
              <a:rPr lang="en-US" sz="3600" dirty="0"/>
              <a:t>I</a:t>
            </a:r>
            <a:r>
              <a:rPr lang="en-US" sz="3600" dirty="0" smtClean="0"/>
              <a:t>nformation provided to/from LUCA is covered under Title 13 of the United States Code which requires the Census Bureau:</a:t>
            </a:r>
          </a:p>
          <a:p>
            <a:pPr lvl="1">
              <a:buSzPct val="75000"/>
              <a:buFont typeface="Courier New" panose="02070309020205020404" pitchFamily="49" charset="0"/>
              <a:buChar char="o"/>
            </a:pPr>
            <a:r>
              <a:rPr lang="en-US" sz="3200" dirty="0" smtClean="0"/>
              <a:t>Ensure confidential treatment of census-related information, including individual addresses and map structure points.</a:t>
            </a:r>
          </a:p>
          <a:p>
            <a:pPr lvl="1">
              <a:buSzPct val="75000"/>
              <a:buFont typeface="Courier New" panose="02070309020205020404" pitchFamily="49" charset="0"/>
              <a:buChar char="o"/>
            </a:pPr>
            <a:r>
              <a:rPr lang="en-US" sz="3200" dirty="0" smtClean="0"/>
              <a:t>Maintain the confidentiality of all information it collects.</a:t>
            </a:r>
          </a:p>
          <a:p>
            <a:r>
              <a:rPr lang="en-US" dirty="0" smtClean="0"/>
              <a:t>LUCA requires </a:t>
            </a:r>
            <a:r>
              <a:rPr lang="en-US" dirty="0"/>
              <a:t>all liaisons, reviewers, and anyone with access to Title 13 materials abide </a:t>
            </a:r>
            <a:r>
              <a:rPr lang="en-US" dirty="0" smtClean="0"/>
              <a:t>by the </a:t>
            </a:r>
            <a:r>
              <a:rPr lang="en-US" i="1" dirty="0"/>
              <a:t>Confidentiality and Security Guidelines </a:t>
            </a:r>
            <a:r>
              <a:rPr lang="en-US" dirty="0"/>
              <a:t>and requires all LUCA participants sign the </a:t>
            </a:r>
            <a:r>
              <a:rPr lang="en-US" i="1" dirty="0"/>
              <a:t>Confidentiality Agreement Form (D-2005</a:t>
            </a:r>
            <a:r>
              <a:rPr lang="en-US" i="1" dirty="0" smtClean="0"/>
              <a:t>).</a:t>
            </a:r>
            <a:endParaRPr lang="en-US" i="1" dirty="0"/>
          </a:p>
          <a:p>
            <a:endParaRPr lang="en-US" dirty="0"/>
          </a:p>
        </p:txBody>
      </p:sp>
      <p:sp>
        <p:nvSpPr>
          <p:cNvPr id="5" name="Slide Number Placeholder 4"/>
          <p:cNvSpPr>
            <a:spLocks noGrp="1"/>
          </p:cNvSpPr>
          <p:nvPr>
            <p:ph type="sldNum" sz="quarter" idx="4294967295"/>
          </p:nvPr>
        </p:nvSpPr>
        <p:spPr/>
        <p:txBody>
          <a:bodyPr/>
          <a:lstStyle/>
          <a:p>
            <a:fld id="{03AE04C5-3085-4F64-BC65-54FE2DBF6EB1}" type="slidenum">
              <a:rPr lang="en-US" sz="1200" smtClean="0">
                <a:solidFill>
                  <a:schemeClr val="bg1">
                    <a:lumMod val="65000"/>
                  </a:schemeClr>
                </a:solidFill>
              </a:rPr>
              <a:pPr/>
              <a:t>10</a:t>
            </a:fld>
            <a:endParaRPr lang="en-US" dirty="0">
              <a:solidFill>
                <a:schemeClr val="bg1">
                  <a:lumMod val="65000"/>
                </a:schemeClr>
              </a:solidFill>
            </a:endParaRPr>
          </a:p>
        </p:txBody>
      </p:sp>
    </p:spTree>
    <p:extLst>
      <p:ext uri="{BB962C8B-B14F-4D97-AF65-F5344CB8AC3E}">
        <p14:creationId xmlns:p14="http://schemas.microsoft.com/office/powerpoint/2010/main" val="4186388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3900" y="1151861"/>
            <a:ext cx="10744200" cy="5072327"/>
          </a:xfrm>
        </p:spPr>
        <p:txBody>
          <a:bodyPr>
            <a:normAutofit/>
          </a:bodyPr>
          <a:lstStyle/>
          <a:p>
            <a:pPr marL="628650" indent="-571500"/>
            <a:r>
              <a:rPr lang="en-US" sz="3600" dirty="0" smtClean="0"/>
              <a:t>Private information is NEVER published. </a:t>
            </a:r>
          </a:p>
          <a:p>
            <a:pPr marL="628650" indent="-571500"/>
            <a:r>
              <a:rPr lang="en-US" sz="3600" dirty="0" smtClean="0"/>
              <a:t>Collect information ONLY to produce statistics.</a:t>
            </a:r>
            <a:endParaRPr lang="en-US" sz="3600" dirty="0"/>
          </a:p>
          <a:p>
            <a:pPr marL="628650" indent="-571500"/>
            <a:r>
              <a:rPr lang="en-US" sz="3600" dirty="0"/>
              <a:t>S</a:t>
            </a:r>
            <a:r>
              <a:rPr lang="en-US" sz="3600" dirty="0" smtClean="0"/>
              <a:t>worn </a:t>
            </a:r>
            <a:r>
              <a:rPr lang="en-US" sz="3600" dirty="0"/>
              <a:t>to </a:t>
            </a:r>
            <a:r>
              <a:rPr lang="en-US" sz="3600" dirty="0" smtClean="0"/>
              <a:t>maintain confidentiality for LIFE. </a:t>
            </a:r>
          </a:p>
          <a:p>
            <a:pPr marL="628650" indent="-571500"/>
            <a:r>
              <a:rPr lang="en-US" sz="3600" u="sng" dirty="0"/>
              <a:t>Violating the law is a serious federal crime. Anyone who violates this law will face severe penalties, including a federal prison sentence of up to five years, a fine of up to $250,000, or both</a:t>
            </a:r>
            <a:r>
              <a:rPr lang="en-US" sz="3600" i="1" u="sng" dirty="0"/>
              <a:t>.</a:t>
            </a:r>
          </a:p>
        </p:txBody>
      </p:sp>
      <p:sp>
        <p:nvSpPr>
          <p:cNvPr id="4" name="Slide Number Placeholder 3"/>
          <p:cNvSpPr>
            <a:spLocks noGrp="1"/>
          </p:cNvSpPr>
          <p:nvPr>
            <p:ph type="sldNum" sz="quarter" idx="10"/>
          </p:nvPr>
        </p:nvSpPr>
        <p:spPr/>
        <p:txBody>
          <a:bodyPr/>
          <a:lstStyle/>
          <a:p>
            <a:fld id="{25B02A65-3D1E-45BD-9983-4ADAC5079F8B}" type="slidenum">
              <a:rPr lang="en-US" smtClean="0"/>
              <a:pPr/>
              <a:t>11</a:t>
            </a:fld>
            <a:endParaRPr lang="en-US" dirty="0"/>
          </a:p>
        </p:txBody>
      </p:sp>
      <p:sp>
        <p:nvSpPr>
          <p:cNvPr id="5" name="Title 1"/>
          <p:cNvSpPr>
            <a:spLocks noGrp="1"/>
          </p:cNvSpPr>
          <p:nvPr>
            <p:ph type="title"/>
          </p:nvPr>
        </p:nvSpPr>
        <p:spPr>
          <a:xfrm>
            <a:off x="419100" y="49619"/>
            <a:ext cx="11277600" cy="1143000"/>
          </a:xfrm>
        </p:spPr>
        <p:txBody>
          <a:bodyPr>
            <a:normAutofit fontScale="90000"/>
          </a:bodyPr>
          <a:lstStyle/>
          <a:p>
            <a:r>
              <a:rPr lang="en-US" b="1" dirty="0">
                <a:solidFill>
                  <a:srgbClr val="C00000"/>
                </a:solidFill>
              </a:rPr>
              <a:t>Title 13 U.S.C. – c</a:t>
            </a:r>
            <a:r>
              <a:rPr lang="en-US" b="1" dirty="0" smtClean="0">
                <a:solidFill>
                  <a:srgbClr val="C00000"/>
                </a:solidFill>
              </a:rPr>
              <a:t>onfidentiality </a:t>
            </a:r>
            <a:r>
              <a:rPr lang="en-US" b="1" dirty="0">
                <a:solidFill>
                  <a:srgbClr val="C00000"/>
                </a:solidFill>
              </a:rPr>
              <a:t>and s</a:t>
            </a:r>
            <a:r>
              <a:rPr lang="en-US" b="1" dirty="0" smtClean="0">
                <a:solidFill>
                  <a:srgbClr val="C00000"/>
                </a:solidFill>
              </a:rPr>
              <a:t>ecurity (cont’d)</a:t>
            </a:r>
            <a:endParaRPr lang="en-US" b="1" dirty="0">
              <a:solidFill>
                <a:srgbClr val="C00000"/>
              </a:solidFill>
            </a:endParaRPr>
          </a:p>
        </p:txBody>
      </p:sp>
    </p:spTree>
    <p:extLst>
      <p:ext uri="{BB962C8B-B14F-4D97-AF65-F5344CB8AC3E}">
        <p14:creationId xmlns:p14="http://schemas.microsoft.com/office/powerpoint/2010/main" val="18439024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eparation - 2020 LUCA Schedule"/>
          <p:cNvSpPr>
            <a:spLocks noGrp="1"/>
          </p:cNvSpPr>
          <p:nvPr>
            <p:ph type="title"/>
          </p:nvPr>
        </p:nvSpPr>
        <p:spPr>
          <a:xfrm>
            <a:off x="1981200" y="24583"/>
            <a:ext cx="8229600" cy="889819"/>
          </a:xfrm>
        </p:spPr>
        <p:txBody>
          <a:bodyPr>
            <a:normAutofit/>
          </a:bodyPr>
          <a:lstStyle/>
          <a:p>
            <a:r>
              <a:rPr lang="en-US" b="1" dirty="0">
                <a:solidFill>
                  <a:srgbClr val="C00000"/>
                </a:solidFill>
              </a:rPr>
              <a:t>2020 LUCA schedule</a:t>
            </a:r>
          </a:p>
        </p:txBody>
      </p:sp>
      <p:graphicFrame>
        <p:nvGraphicFramePr>
          <p:cNvPr id="11" name="Content Placeholder 4" descr="Author uses image to describe 2020 Census LUCA schedule through the use of a table that includes timeframes and activities.  Each of the ten timeframe sections are discussed.  The first four, January 2017, March 2017, July 2017, and October 2017, display a check-mark to show they are complete or are underway." title="Image of 2020 Census LUCA schedule"/>
          <p:cNvGraphicFramePr>
            <a:graphicFrameLocks noGrp="1"/>
          </p:cNvGraphicFramePr>
          <p:nvPr>
            <p:ph idx="1"/>
            <p:extLst/>
          </p:nvPr>
        </p:nvGraphicFramePr>
        <p:xfrm>
          <a:off x="1066800" y="990600"/>
          <a:ext cx="10026015" cy="5105402"/>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523030">
                  <a:extLst>
                    <a:ext uri="{9D8B030D-6E8A-4147-A177-3AD203B41FA5}">
                      <a16:colId xmlns:a16="http://schemas.microsoft.com/office/drawing/2014/main" val="2621300522"/>
                    </a:ext>
                  </a:extLst>
                </a:gridCol>
                <a:gridCol w="6502985">
                  <a:extLst>
                    <a:ext uri="{9D8B030D-6E8A-4147-A177-3AD203B41FA5}">
                      <a16:colId xmlns:a16="http://schemas.microsoft.com/office/drawing/2014/main" val="4042877165"/>
                    </a:ext>
                  </a:extLst>
                </a:gridCol>
              </a:tblGrid>
              <a:tr h="471771">
                <a:tc>
                  <a:txBody>
                    <a:bodyPr/>
                    <a:lstStyle/>
                    <a:p>
                      <a:r>
                        <a:rPr lang="en-US" sz="2400" dirty="0">
                          <a:solidFill>
                            <a:schemeClr val="tx1"/>
                          </a:solidFill>
                        </a:rPr>
                        <a:t>Timeframe</a:t>
                      </a:r>
                    </a:p>
                  </a:txBody>
                  <a:tcPr/>
                </a:tc>
                <a:tc>
                  <a:txBody>
                    <a:bodyPr/>
                    <a:lstStyle/>
                    <a:p>
                      <a:r>
                        <a:rPr lang="en-US" sz="2400" dirty="0">
                          <a:solidFill>
                            <a:schemeClr val="tx1"/>
                          </a:solidFill>
                        </a:rPr>
                        <a:t>Activity</a:t>
                      </a:r>
                    </a:p>
                  </a:txBody>
                  <a:tcPr/>
                </a:tc>
                <a:extLst>
                  <a:ext uri="{0D108BD9-81ED-4DB2-BD59-A6C34878D82A}">
                    <a16:rowId xmlns:a16="http://schemas.microsoft.com/office/drawing/2014/main" val="1782874030"/>
                  </a:ext>
                </a:extLst>
              </a:tr>
              <a:tr h="950047">
                <a:tc>
                  <a:txBody>
                    <a:bodyPr/>
                    <a:lstStyle/>
                    <a:p>
                      <a:pPr algn="l" fontAlgn="b"/>
                      <a:r>
                        <a:rPr lang="en-US" sz="2000" b="0" i="0" u="none" strike="noStrike" dirty="0">
                          <a:solidFill>
                            <a:srgbClr val="000000"/>
                          </a:solidFill>
                          <a:effectLst/>
                          <a:latin typeface="+mn-lt"/>
                        </a:rPr>
                        <a:t>January 2017</a:t>
                      </a:r>
                    </a:p>
                  </a:txBody>
                  <a:tcPr marR="6304" marT="6304" marB="0" anchor="b"/>
                </a:tc>
                <a:tc>
                  <a:txBody>
                    <a:bodyPr/>
                    <a:lstStyle/>
                    <a:p>
                      <a:pPr algn="l" fontAlgn="b"/>
                      <a:r>
                        <a:rPr lang="en-US" sz="2000" b="0" i="0" u="none" strike="noStrike" dirty="0">
                          <a:solidFill>
                            <a:srgbClr val="000000"/>
                          </a:solidFill>
                          <a:effectLst/>
                          <a:latin typeface="+mn-lt"/>
                        </a:rPr>
                        <a:t>Advance Notice mailing mailed to Highest Elected Officials (HEOs), Tribal Chairs (TCs), Governors and other potential 2020 LUCA contacts.</a:t>
                      </a:r>
                    </a:p>
                  </a:txBody>
                  <a:tcPr marR="6304" marT="6304" marB="0" anchor="b"/>
                </a:tc>
                <a:extLst>
                  <a:ext uri="{0D108BD9-81ED-4DB2-BD59-A6C34878D82A}">
                    <a16:rowId xmlns:a16="http://schemas.microsoft.com/office/drawing/2014/main" val="1723140327"/>
                  </a:ext>
                </a:extLst>
              </a:tr>
              <a:tr h="374520">
                <a:tc>
                  <a:txBody>
                    <a:bodyPr/>
                    <a:lstStyle/>
                    <a:p>
                      <a:pPr algn="l" fontAlgn="b"/>
                      <a:r>
                        <a:rPr lang="en-US" sz="2000" b="0" i="0" u="none" strike="noStrike" baseline="0" dirty="0">
                          <a:solidFill>
                            <a:srgbClr val="000000"/>
                          </a:solidFill>
                          <a:effectLst/>
                          <a:latin typeface="+mn-lt"/>
                        </a:rPr>
                        <a:t>March 2017</a:t>
                      </a:r>
                    </a:p>
                  </a:txBody>
                  <a:tcPr marR="6304" marT="6304" marB="0" anchor="b"/>
                </a:tc>
                <a:tc>
                  <a:txBody>
                    <a:bodyPr/>
                    <a:lstStyle/>
                    <a:p>
                      <a:pPr algn="l" fontAlgn="b"/>
                      <a:r>
                        <a:rPr lang="en-US" sz="2000" b="0" i="0" u="none" strike="noStrike" baseline="0" dirty="0">
                          <a:solidFill>
                            <a:srgbClr val="000000"/>
                          </a:solidFill>
                          <a:effectLst/>
                          <a:latin typeface="+mn-lt"/>
                        </a:rPr>
                        <a:t>2020 LUCA Promotional presentations began.</a:t>
                      </a:r>
                    </a:p>
                  </a:txBody>
                  <a:tcPr marR="6304" marT="6304" marB="0" anchor="b"/>
                </a:tc>
                <a:extLst>
                  <a:ext uri="{0D108BD9-81ED-4DB2-BD59-A6C34878D82A}">
                    <a16:rowId xmlns:a16="http://schemas.microsoft.com/office/drawing/2014/main" val="2080937965"/>
                  </a:ext>
                </a:extLst>
              </a:tr>
              <a:tr h="635533">
                <a:tc>
                  <a:txBody>
                    <a:bodyPr/>
                    <a:lstStyle/>
                    <a:p>
                      <a:pPr algn="l" fontAlgn="b"/>
                      <a:r>
                        <a:rPr lang="en-US" sz="2000" b="0" i="0" u="none" strike="noStrike" baseline="0" dirty="0">
                          <a:solidFill>
                            <a:srgbClr val="000000"/>
                          </a:solidFill>
                          <a:effectLst/>
                          <a:latin typeface="+mn-lt"/>
                        </a:rPr>
                        <a:t>July 2017</a:t>
                      </a:r>
                    </a:p>
                  </a:txBody>
                  <a:tcPr marR="6304" marT="6304" marB="0" anchor="b"/>
                </a:tc>
                <a:tc>
                  <a:txBody>
                    <a:bodyPr/>
                    <a:lstStyle/>
                    <a:p>
                      <a:pPr algn="l" fontAlgn="b"/>
                      <a:r>
                        <a:rPr lang="en-US" sz="2000" b="0" i="0" u="none" strike="noStrike" baseline="0" dirty="0">
                          <a:solidFill>
                            <a:srgbClr val="000000"/>
                          </a:solidFill>
                          <a:effectLst/>
                          <a:latin typeface="+mn-lt"/>
                        </a:rPr>
                        <a:t>2020 LUCA invitation and registration materials mailed to HEOs, TCs and Governors.</a:t>
                      </a:r>
                    </a:p>
                  </a:txBody>
                  <a:tcPr marR="6304" marT="6304" marB="0" anchor="b"/>
                </a:tc>
                <a:extLst>
                  <a:ext uri="{0D108BD9-81ED-4DB2-BD59-A6C34878D82A}">
                    <a16:rowId xmlns:a16="http://schemas.microsoft.com/office/drawing/2014/main" val="1472570868"/>
                  </a:ext>
                </a:extLst>
              </a:tr>
              <a:tr h="374520">
                <a:tc>
                  <a:txBody>
                    <a:bodyPr/>
                    <a:lstStyle/>
                    <a:p>
                      <a:pPr algn="l" fontAlgn="b"/>
                      <a:r>
                        <a:rPr lang="en-US" sz="2000" b="0" i="0" u="none" strike="noStrike" baseline="0" dirty="0">
                          <a:solidFill>
                            <a:srgbClr val="000000"/>
                          </a:solidFill>
                          <a:effectLst/>
                          <a:latin typeface="+mn-lt"/>
                        </a:rPr>
                        <a:t>October 2017</a:t>
                      </a:r>
                    </a:p>
                  </a:txBody>
                  <a:tcPr marR="6304" marT="6304" marB="0" anchor="b"/>
                </a:tc>
                <a:tc>
                  <a:txBody>
                    <a:bodyPr/>
                    <a:lstStyle/>
                    <a:p>
                      <a:pPr algn="l" fontAlgn="b"/>
                      <a:r>
                        <a:rPr lang="en-US" sz="2000" b="0" i="0" u="none" strike="noStrike" baseline="0" dirty="0">
                          <a:solidFill>
                            <a:srgbClr val="000000"/>
                          </a:solidFill>
                          <a:effectLst/>
                          <a:latin typeface="+mn-lt"/>
                        </a:rPr>
                        <a:t>2020 LUCA Training workshops began.</a:t>
                      </a:r>
                    </a:p>
                  </a:txBody>
                  <a:tcPr marR="6304" marT="6304" marB="0" anchor="b"/>
                </a:tc>
                <a:extLst>
                  <a:ext uri="{0D108BD9-81ED-4DB2-BD59-A6C34878D82A}">
                    <a16:rowId xmlns:a16="http://schemas.microsoft.com/office/drawing/2014/main" val="1112419199"/>
                  </a:ext>
                </a:extLst>
              </a:tr>
              <a:tr h="374520">
                <a:tc>
                  <a:txBody>
                    <a:bodyPr/>
                    <a:lstStyle/>
                    <a:p>
                      <a:pPr algn="l" fontAlgn="b"/>
                      <a:r>
                        <a:rPr lang="en-US" sz="2000" b="0" i="0" u="none" strike="noStrike" baseline="0" dirty="0">
                          <a:solidFill>
                            <a:srgbClr val="000000"/>
                          </a:solidFill>
                          <a:effectLst/>
                          <a:latin typeface="+mn-lt"/>
                        </a:rPr>
                        <a:t>December 15, 2017</a:t>
                      </a:r>
                    </a:p>
                  </a:txBody>
                  <a:tcPr marR="6304" marT="6304" marB="0" anchor="b"/>
                </a:tc>
                <a:tc>
                  <a:txBody>
                    <a:bodyPr/>
                    <a:lstStyle/>
                    <a:p>
                      <a:pPr algn="l" fontAlgn="b"/>
                      <a:r>
                        <a:rPr lang="en-US" sz="2000" b="1" i="0" u="none" strike="noStrike" baseline="0" dirty="0">
                          <a:solidFill>
                            <a:srgbClr val="000000"/>
                          </a:solidFill>
                          <a:effectLst/>
                          <a:latin typeface="+mn-lt"/>
                        </a:rPr>
                        <a:t>2020 LUCA registration deadline.</a:t>
                      </a:r>
                    </a:p>
                  </a:txBody>
                  <a:tcPr marR="6304" marT="6304" marB="0" anchor="b"/>
                </a:tc>
                <a:extLst>
                  <a:ext uri="{0D108BD9-81ED-4DB2-BD59-A6C34878D82A}">
                    <a16:rowId xmlns:a16="http://schemas.microsoft.com/office/drawing/2014/main" val="2213943848"/>
                  </a:ext>
                </a:extLst>
              </a:tr>
              <a:tr h="436003">
                <a:tc>
                  <a:txBody>
                    <a:bodyPr/>
                    <a:lstStyle/>
                    <a:p>
                      <a:pPr algn="l" fontAlgn="b"/>
                      <a:r>
                        <a:rPr lang="en-US" sz="2000" b="0" i="0" u="none" strike="noStrike" baseline="0" dirty="0">
                          <a:solidFill>
                            <a:srgbClr val="000000"/>
                          </a:solidFill>
                          <a:effectLst/>
                          <a:latin typeface="+mn-lt"/>
                        </a:rPr>
                        <a:t>February - April 2018</a:t>
                      </a:r>
                    </a:p>
                  </a:txBody>
                  <a:tcPr marR="6304" marT="6304" marB="0" anchor="b"/>
                </a:tc>
                <a:tc>
                  <a:txBody>
                    <a:bodyPr/>
                    <a:lstStyle/>
                    <a:p>
                      <a:pPr algn="l" fontAlgn="b"/>
                      <a:r>
                        <a:rPr lang="en-US" sz="2000" b="0" i="0" u="none" strike="noStrike" baseline="0" dirty="0">
                          <a:solidFill>
                            <a:srgbClr val="000000"/>
                          </a:solidFill>
                          <a:effectLst/>
                          <a:latin typeface="+mn-lt"/>
                        </a:rPr>
                        <a:t>Participants receive their 2020 LUCA materials.</a:t>
                      </a:r>
                    </a:p>
                  </a:txBody>
                  <a:tcPr marR="6304" marT="6304" marB="0" anchor="b"/>
                </a:tc>
                <a:extLst>
                  <a:ext uri="{0D108BD9-81ED-4DB2-BD59-A6C34878D82A}">
                    <a16:rowId xmlns:a16="http://schemas.microsoft.com/office/drawing/2014/main" val="3961050809"/>
                  </a:ext>
                </a:extLst>
              </a:tr>
              <a:tr h="364928">
                <a:tc>
                  <a:txBody>
                    <a:bodyPr/>
                    <a:lstStyle/>
                    <a:p>
                      <a:pPr algn="l" fontAlgn="b"/>
                      <a:r>
                        <a:rPr lang="en-US" sz="2000" b="0" i="0" u="none" strike="noStrike" baseline="0" dirty="0">
                          <a:solidFill>
                            <a:srgbClr val="000000"/>
                          </a:solidFill>
                          <a:effectLst/>
                          <a:latin typeface="+mn-lt"/>
                        </a:rPr>
                        <a:t>March - September 2018</a:t>
                      </a:r>
                    </a:p>
                  </a:txBody>
                  <a:tcPr marR="6304" marT="6304" marB="0" anchor="b"/>
                </a:tc>
                <a:tc>
                  <a:txBody>
                    <a:bodyPr/>
                    <a:lstStyle/>
                    <a:p>
                      <a:pPr algn="l" fontAlgn="b"/>
                      <a:r>
                        <a:rPr lang="en-US" sz="2000" b="0" i="0" u="none" strike="noStrike" baseline="0" dirty="0">
                          <a:solidFill>
                            <a:srgbClr val="000000"/>
                          </a:solidFill>
                          <a:effectLst/>
                          <a:latin typeface="+mn-lt"/>
                        </a:rPr>
                        <a:t>Census Bureau processes 2020 LUCA submissions.</a:t>
                      </a:r>
                    </a:p>
                  </a:txBody>
                  <a:tcPr marR="6304" marT="6304" marB="0" anchor="b"/>
                </a:tc>
                <a:extLst>
                  <a:ext uri="{0D108BD9-81ED-4DB2-BD59-A6C34878D82A}">
                    <a16:rowId xmlns:a16="http://schemas.microsoft.com/office/drawing/2014/main" val="2289978068"/>
                  </a:ext>
                </a:extLst>
              </a:tr>
              <a:tr h="374520">
                <a:tc>
                  <a:txBody>
                    <a:bodyPr/>
                    <a:lstStyle/>
                    <a:p>
                      <a:pPr algn="l" fontAlgn="b"/>
                      <a:r>
                        <a:rPr lang="en-US" sz="2000" b="0" i="0" u="none" strike="noStrike" baseline="0" dirty="0">
                          <a:solidFill>
                            <a:srgbClr val="000000"/>
                          </a:solidFill>
                          <a:effectLst/>
                          <a:latin typeface="+mn-lt"/>
                        </a:rPr>
                        <a:t>April 2018 - May 2019</a:t>
                      </a:r>
                    </a:p>
                  </a:txBody>
                  <a:tcPr marR="6304" marT="6304" marB="0" anchor="b"/>
                </a:tc>
                <a:tc>
                  <a:txBody>
                    <a:bodyPr/>
                    <a:lstStyle/>
                    <a:p>
                      <a:pPr algn="l" fontAlgn="b"/>
                      <a:r>
                        <a:rPr lang="en-US" sz="2000" b="0" i="0" u="none" strike="noStrike" baseline="0" dirty="0">
                          <a:solidFill>
                            <a:srgbClr val="000000"/>
                          </a:solidFill>
                          <a:effectLst/>
                          <a:latin typeface="+mn-lt"/>
                        </a:rPr>
                        <a:t>Census Bureau validates 2020 LUCA addresses.</a:t>
                      </a:r>
                    </a:p>
                  </a:txBody>
                  <a:tcPr marR="6304" marT="6304" marB="0" anchor="b"/>
                </a:tc>
                <a:extLst>
                  <a:ext uri="{0D108BD9-81ED-4DB2-BD59-A6C34878D82A}">
                    <a16:rowId xmlns:a16="http://schemas.microsoft.com/office/drawing/2014/main" val="2020131620"/>
                  </a:ext>
                </a:extLst>
              </a:tr>
              <a:tr h="374520">
                <a:tc>
                  <a:txBody>
                    <a:bodyPr/>
                    <a:lstStyle/>
                    <a:p>
                      <a:pPr algn="l" fontAlgn="b"/>
                      <a:r>
                        <a:rPr lang="en-US" sz="2000" b="0" i="0" u="none" strike="noStrike" dirty="0">
                          <a:solidFill>
                            <a:srgbClr val="000000"/>
                          </a:solidFill>
                          <a:effectLst/>
                          <a:latin typeface="+mn-lt"/>
                        </a:rPr>
                        <a:t>Summer 2019</a:t>
                      </a:r>
                    </a:p>
                  </a:txBody>
                  <a:tcPr marR="6304" marT="6304" marB="0" anchor="b"/>
                </a:tc>
                <a:tc>
                  <a:txBody>
                    <a:bodyPr/>
                    <a:lstStyle/>
                    <a:p>
                      <a:pPr algn="l" fontAlgn="b"/>
                      <a:r>
                        <a:rPr lang="en-US" sz="2000" b="0" i="0" u="none" strike="noStrike" dirty="0">
                          <a:solidFill>
                            <a:srgbClr val="000000"/>
                          </a:solidFill>
                          <a:effectLst/>
                          <a:latin typeface="+mn-lt"/>
                        </a:rPr>
                        <a:t>Census Bureau delivers 2020 LUCA feedback.</a:t>
                      </a:r>
                    </a:p>
                  </a:txBody>
                  <a:tcPr marR="6304" marT="6304" marB="0" anchor="b"/>
                </a:tc>
                <a:extLst>
                  <a:ext uri="{0D108BD9-81ED-4DB2-BD59-A6C34878D82A}">
                    <a16:rowId xmlns:a16="http://schemas.microsoft.com/office/drawing/2014/main" val="1785041836"/>
                  </a:ext>
                </a:extLst>
              </a:tr>
              <a:tr h="374520">
                <a:tc>
                  <a:txBody>
                    <a:bodyPr/>
                    <a:lstStyle/>
                    <a:p>
                      <a:pPr algn="l" fontAlgn="b"/>
                      <a:r>
                        <a:rPr lang="en-US" sz="2000" b="0" i="0" u="none" strike="noStrike" dirty="0">
                          <a:solidFill>
                            <a:srgbClr val="000000"/>
                          </a:solidFill>
                          <a:effectLst/>
                          <a:latin typeface="+mn-lt"/>
                        </a:rPr>
                        <a:t>April</a:t>
                      </a:r>
                      <a:r>
                        <a:rPr lang="en-US" sz="2000" b="0" i="0" u="none" strike="noStrike" baseline="0" dirty="0">
                          <a:solidFill>
                            <a:srgbClr val="000000"/>
                          </a:solidFill>
                          <a:effectLst/>
                          <a:latin typeface="+mn-lt"/>
                        </a:rPr>
                        <a:t> 1, 2020</a:t>
                      </a:r>
                      <a:endParaRPr lang="en-US" sz="2000" b="0" i="0" u="none" strike="noStrike" dirty="0">
                        <a:solidFill>
                          <a:srgbClr val="000000"/>
                        </a:solidFill>
                        <a:effectLst/>
                        <a:latin typeface="+mn-lt"/>
                      </a:endParaRPr>
                    </a:p>
                  </a:txBody>
                  <a:tcPr marR="6304" marT="6304" marB="0" anchor="b"/>
                </a:tc>
                <a:tc>
                  <a:txBody>
                    <a:bodyPr/>
                    <a:lstStyle/>
                    <a:p>
                      <a:pPr algn="l" fontAlgn="b"/>
                      <a:r>
                        <a:rPr lang="en-US" sz="2000" b="1" i="0" u="none" strike="noStrike" dirty="0">
                          <a:solidFill>
                            <a:srgbClr val="000000"/>
                          </a:solidFill>
                          <a:effectLst/>
                          <a:latin typeface="+mn-lt"/>
                        </a:rPr>
                        <a:t>CENSUS</a:t>
                      </a:r>
                      <a:r>
                        <a:rPr lang="en-US" sz="2000" b="1" i="0" u="none" strike="noStrike" baseline="0" dirty="0">
                          <a:solidFill>
                            <a:srgbClr val="000000"/>
                          </a:solidFill>
                          <a:effectLst/>
                          <a:latin typeface="+mn-lt"/>
                        </a:rPr>
                        <a:t> DAY.</a:t>
                      </a:r>
                      <a:endParaRPr lang="en-US" sz="2000" b="1" i="0" u="none" strike="noStrike" dirty="0">
                        <a:solidFill>
                          <a:srgbClr val="000000"/>
                        </a:solidFill>
                        <a:effectLst/>
                        <a:latin typeface="+mn-lt"/>
                      </a:endParaRPr>
                    </a:p>
                  </a:txBody>
                  <a:tcPr marR="6304" marT="6304" marB="0" anchor="b"/>
                </a:tc>
                <a:extLst>
                  <a:ext uri="{0D108BD9-81ED-4DB2-BD59-A6C34878D82A}">
                    <a16:rowId xmlns:a16="http://schemas.microsoft.com/office/drawing/2014/main" val="3327133123"/>
                  </a:ext>
                </a:extLst>
              </a:tr>
            </a:tbl>
          </a:graphicData>
        </a:graphic>
      </p:graphicFrame>
      <p:sp>
        <p:nvSpPr>
          <p:cNvPr id="8" name="Red Checkmark to show Complete" descr="Author utilizes checkmark symbol to denote sections of the LUCA schedule that are underway or complete." title="Image of red checkmark"/>
          <p:cNvSpPr/>
          <p:nvPr/>
        </p:nvSpPr>
        <p:spPr>
          <a:xfrm>
            <a:off x="3810000" y="1981200"/>
            <a:ext cx="735470" cy="584775"/>
          </a:xfrm>
          <a:prstGeom prst="rect">
            <a:avLst/>
          </a:prstGeom>
        </p:spPr>
        <p:txBody>
          <a:bodyPr wrap="square">
            <a:spAutoFit/>
          </a:bodyPr>
          <a:lstStyle/>
          <a:p>
            <a:pPr>
              <a:defRPr/>
            </a:pPr>
            <a:r>
              <a:rPr lang="en-US" sz="3200" dirty="0">
                <a:solidFill>
                  <a:srgbClr val="C00000"/>
                </a:solidFill>
                <a:latin typeface="Calibri" panose="020F0502020204030204" pitchFamily="34" charset="0"/>
                <a:sym typeface="Wingdings"/>
              </a:rPr>
              <a:t></a:t>
            </a:r>
            <a:endParaRPr lang="en-US" sz="3200" dirty="0">
              <a:solidFill>
                <a:srgbClr val="C00000"/>
              </a:solidFill>
              <a:latin typeface="Calibri" panose="020F0502020204030204" pitchFamily="34" charset="0"/>
              <a:cs typeface="Arial" panose="020B0604020202020204" pitchFamily="34" charset="0"/>
            </a:endParaRPr>
          </a:p>
        </p:txBody>
      </p:sp>
      <p:sp>
        <p:nvSpPr>
          <p:cNvPr id="9" name="Red Checkmark  to show Complete" descr="Author utilizes checkmark symbol to denote sections of the LUCA schedule that are underway or complete." title="Image of red checkmark"/>
          <p:cNvSpPr/>
          <p:nvPr/>
        </p:nvSpPr>
        <p:spPr>
          <a:xfrm>
            <a:off x="3810000" y="2388597"/>
            <a:ext cx="735470" cy="584775"/>
          </a:xfrm>
          <a:prstGeom prst="rect">
            <a:avLst/>
          </a:prstGeom>
        </p:spPr>
        <p:txBody>
          <a:bodyPr wrap="square">
            <a:spAutoFit/>
          </a:bodyPr>
          <a:lstStyle/>
          <a:p>
            <a:pPr>
              <a:defRPr/>
            </a:pPr>
            <a:r>
              <a:rPr lang="en-US" sz="3200" dirty="0">
                <a:solidFill>
                  <a:srgbClr val="C00000"/>
                </a:solidFill>
                <a:latin typeface="Calibri" panose="020F0502020204030204" pitchFamily="34" charset="0"/>
                <a:sym typeface="Wingdings"/>
              </a:rPr>
              <a:t></a:t>
            </a:r>
            <a:endParaRPr lang="en-US" sz="3200" dirty="0">
              <a:solidFill>
                <a:srgbClr val="C00000"/>
              </a:solidFill>
              <a:latin typeface="Calibri" panose="020F0502020204030204" pitchFamily="34" charset="0"/>
              <a:cs typeface="Arial" panose="020B0604020202020204" pitchFamily="34" charset="0"/>
            </a:endParaRPr>
          </a:p>
        </p:txBody>
      </p:sp>
      <p:sp>
        <p:nvSpPr>
          <p:cNvPr id="10" name="Red Checkmark  to show Complete" descr="Author utilizes checkmark symbol to denote sections of the LUCA schedule that are underway or complete." title="Image of red checkmark"/>
          <p:cNvSpPr/>
          <p:nvPr/>
        </p:nvSpPr>
        <p:spPr>
          <a:xfrm>
            <a:off x="3810000" y="3015954"/>
            <a:ext cx="735470" cy="584775"/>
          </a:xfrm>
          <a:prstGeom prst="rect">
            <a:avLst/>
          </a:prstGeom>
        </p:spPr>
        <p:txBody>
          <a:bodyPr wrap="square">
            <a:spAutoFit/>
          </a:bodyPr>
          <a:lstStyle/>
          <a:p>
            <a:pPr>
              <a:defRPr/>
            </a:pPr>
            <a:r>
              <a:rPr lang="en-US" sz="3200" dirty="0">
                <a:solidFill>
                  <a:srgbClr val="C00000"/>
                </a:solidFill>
                <a:latin typeface="Calibri" panose="020F0502020204030204" pitchFamily="34" charset="0"/>
                <a:sym typeface="Wingdings"/>
              </a:rPr>
              <a:t></a:t>
            </a:r>
            <a:endParaRPr lang="en-US" sz="3200" dirty="0">
              <a:solidFill>
                <a:srgbClr val="C00000"/>
              </a:solidFill>
              <a:latin typeface="Calibri" panose="020F0502020204030204" pitchFamily="34" charset="0"/>
              <a:cs typeface="Arial" panose="020B0604020202020204" pitchFamily="34" charset="0"/>
            </a:endParaRPr>
          </a:p>
        </p:txBody>
      </p:sp>
      <p:sp>
        <p:nvSpPr>
          <p:cNvPr id="12" name="Red Checkmark  to show Complete" descr="Author utilizes checkmark symbol to denote sections of the LUCA schedule that are underway or complete." title="Image of red checkmark"/>
          <p:cNvSpPr/>
          <p:nvPr/>
        </p:nvSpPr>
        <p:spPr>
          <a:xfrm>
            <a:off x="3810000" y="3384539"/>
            <a:ext cx="735470" cy="584775"/>
          </a:xfrm>
          <a:prstGeom prst="rect">
            <a:avLst/>
          </a:prstGeom>
        </p:spPr>
        <p:txBody>
          <a:bodyPr wrap="square">
            <a:spAutoFit/>
          </a:bodyPr>
          <a:lstStyle/>
          <a:p>
            <a:pPr>
              <a:defRPr/>
            </a:pPr>
            <a:r>
              <a:rPr lang="en-US" sz="3200" dirty="0">
                <a:solidFill>
                  <a:srgbClr val="C00000"/>
                </a:solidFill>
                <a:latin typeface="Calibri" panose="020F0502020204030204" pitchFamily="34" charset="0"/>
                <a:sym typeface="Wingdings"/>
              </a:rPr>
              <a:t></a:t>
            </a:r>
            <a:endParaRPr lang="en-US" sz="3200" dirty="0">
              <a:solidFill>
                <a:srgbClr val="C00000"/>
              </a:solidFill>
              <a:latin typeface="Calibri" panose="020F0502020204030204" pitchFamily="34" charset="0"/>
              <a:cs typeface="Arial" panose="020B0604020202020204" pitchFamily="34" charset="0"/>
            </a:endParaRPr>
          </a:p>
        </p:txBody>
      </p:sp>
      <p:sp>
        <p:nvSpPr>
          <p:cNvPr id="13" name="Red Checkmark  to show Complete" descr="Author utilizes checkmark symbol to denote sections of the LUCA schedule that are underway or complete." title="Image of red checkmark"/>
          <p:cNvSpPr/>
          <p:nvPr/>
        </p:nvSpPr>
        <p:spPr>
          <a:xfrm>
            <a:off x="3810000" y="3729088"/>
            <a:ext cx="735470" cy="584775"/>
          </a:xfrm>
          <a:prstGeom prst="rect">
            <a:avLst/>
          </a:prstGeom>
        </p:spPr>
        <p:txBody>
          <a:bodyPr wrap="square">
            <a:spAutoFit/>
          </a:bodyPr>
          <a:lstStyle/>
          <a:p>
            <a:pPr>
              <a:defRPr/>
            </a:pPr>
            <a:r>
              <a:rPr lang="en-US" sz="3200" dirty="0">
                <a:solidFill>
                  <a:srgbClr val="C00000"/>
                </a:solidFill>
                <a:latin typeface="Calibri" panose="020F0502020204030204" pitchFamily="34" charset="0"/>
                <a:sym typeface="Wingdings"/>
              </a:rPr>
              <a:t></a:t>
            </a:r>
            <a:endParaRPr lang="en-US" sz="3200" dirty="0">
              <a:solidFill>
                <a:srgbClr val="C00000"/>
              </a:solidFill>
              <a:latin typeface="Calibri" panose="020F0502020204030204" pitchFamily="34" charset="0"/>
              <a:cs typeface="Arial" panose="020B0604020202020204" pitchFamily="34" charset="0"/>
            </a:endParaRPr>
          </a:p>
        </p:txBody>
      </p:sp>
      <p:sp>
        <p:nvSpPr>
          <p:cNvPr id="3" name="Slide Number Placeholder 2"/>
          <p:cNvSpPr>
            <a:spLocks noGrp="1"/>
          </p:cNvSpPr>
          <p:nvPr>
            <p:ph type="sldNum" sz="quarter" idx="10"/>
          </p:nvPr>
        </p:nvSpPr>
        <p:spPr/>
        <p:txBody>
          <a:bodyPr/>
          <a:lstStyle/>
          <a:p>
            <a:fld id="{25B02A65-3D1E-45BD-9983-4ADAC5079F8B}" type="slidenum">
              <a:rPr lang="en-US" smtClean="0"/>
              <a:pPr/>
              <a:t>12</a:t>
            </a:fld>
            <a:endParaRPr lang="en-US" dirty="0"/>
          </a:p>
        </p:txBody>
      </p:sp>
    </p:spTree>
    <p:extLst>
      <p:ext uri="{BB962C8B-B14F-4D97-AF65-F5344CB8AC3E}">
        <p14:creationId xmlns:p14="http://schemas.microsoft.com/office/powerpoint/2010/main" val="39429668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353"/>
            <a:ext cx="10972800" cy="1143000"/>
          </a:xfrm>
        </p:spPr>
        <p:txBody>
          <a:bodyPr>
            <a:normAutofit/>
          </a:bodyPr>
          <a:lstStyle/>
          <a:p>
            <a:r>
              <a:rPr lang="en-US" b="1" dirty="0" smtClean="0">
                <a:solidFill>
                  <a:srgbClr val="C00000"/>
                </a:solidFill>
                <a:cs typeface="Times New Roman" panose="02020603050405020304" pitchFamily="18" charset="0"/>
              </a:rPr>
              <a:t>Census Bureau terminology</a:t>
            </a:r>
            <a:endParaRPr lang="en-US" b="1" dirty="0">
              <a:solidFill>
                <a:srgbClr val="C00000"/>
              </a:solidFill>
              <a:cs typeface="Times New Roman" panose="02020603050405020304" pitchFamily="18" charset="0"/>
            </a:endParaRPr>
          </a:p>
        </p:txBody>
      </p:sp>
      <p:sp>
        <p:nvSpPr>
          <p:cNvPr id="4" name="Content Placeholder 3"/>
          <p:cNvSpPr>
            <a:spLocks noGrp="1"/>
          </p:cNvSpPr>
          <p:nvPr>
            <p:ph sz="half" idx="1"/>
          </p:nvPr>
        </p:nvSpPr>
        <p:spPr>
          <a:xfrm>
            <a:off x="609600" y="1171353"/>
            <a:ext cx="5384800" cy="4525963"/>
          </a:xfrm>
        </p:spPr>
        <p:txBody>
          <a:bodyPr>
            <a:normAutofit/>
          </a:bodyPr>
          <a:lstStyle/>
          <a:p>
            <a:pPr>
              <a:buSzPct val="100000"/>
            </a:pPr>
            <a:r>
              <a:rPr lang="en-US" sz="3600" dirty="0" smtClean="0">
                <a:cs typeface="Times New Roman" panose="02020603050405020304" pitchFamily="18" charset="0"/>
              </a:rPr>
              <a:t>Housing Unit.</a:t>
            </a:r>
          </a:p>
          <a:p>
            <a:pPr>
              <a:buSzPct val="100000"/>
            </a:pPr>
            <a:r>
              <a:rPr lang="en-US" sz="3600" dirty="0" smtClean="0">
                <a:cs typeface="Times New Roman" panose="02020603050405020304" pitchFamily="18" charset="0"/>
              </a:rPr>
              <a:t>Group Quarters.</a:t>
            </a:r>
          </a:p>
          <a:p>
            <a:pPr>
              <a:buSzPct val="100000"/>
            </a:pPr>
            <a:r>
              <a:rPr lang="en-US" sz="3600" dirty="0" smtClean="0">
                <a:cs typeface="Times New Roman" panose="02020603050405020304" pitchFamily="18" charset="0"/>
              </a:rPr>
              <a:t>Transitory Locations.</a:t>
            </a:r>
          </a:p>
          <a:p>
            <a:pPr>
              <a:buSzPct val="100000"/>
            </a:pPr>
            <a:r>
              <a:rPr lang="en-US" sz="3600" dirty="0" smtClean="0">
                <a:cs typeface="Times New Roman" panose="02020603050405020304" pitchFamily="18" charset="0"/>
              </a:rPr>
              <a:t>City style address.</a:t>
            </a:r>
          </a:p>
          <a:p>
            <a:pPr>
              <a:buSzPct val="100000"/>
            </a:pPr>
            <a:r>
              <a:rPr lang="en-US" sz="3600" dirty="0" smtClean="0">
                <a:cs typeface="Times New Roman" panose="02020603050405020304" pitchFamily="18" charset="0"/>
              </a:rPr>
              <a:t>Non-city style address.</a:t>
            </a:r>
          </a:p>
          <a:p>
            <a:pPr>
              <a:buSzPct val="100000"/>
            </a:pPr>
            <a:endParaRPr lang="en-US" sz="3600" dirty="0" smtClean="0">
              <a:cs typeface="Times New Roman" panose="02020603050405020304" pitchFamily="18" charset="0"/>
            </a:endParaRPr>
          </a:p>
        </p:txBody>
      </p:sp>
      <p:sp>
        <p:nvSpPr>
          <p:cNvPr id="3" name="Content Placeholder 2"/>
          <p:cNvSpPr>
            <a:spLocks noGrp="1"/>
          </p:cNvSpPr>
          <p:nvPr>
            <p:ph sz="half" idx="2"/>
          </p:nvPr>
        </p:nvSpPr>
        <p:spPr>
          <a:xfrm>
            <a:off x="6197600" y="1171353"/>
            <a:ext cx="5384800" cy="4525963"/>
          </a:xfrm>
        </p:spPr>
        <p:txBody>
          <a:bodyPr>
            <a:normAutofit/>
          </a:bodyPr>
          <a:lstStyle/>
          <a:p>
            <a:pPr>
              <a:buSzPct val="100000"/>
            </a:pPr>
            <a:r>
              <a:rPr lang="en-US" sz="3600" dirty="0">
                <a:cs typeface="Times New Roman" panose="02020603050405020304" pitchFamily="18" charset="0"/>
              </a:rPr>
              <a:t>LUCA Liaison.</a:t>
            </a:r>
          </a:p>
          <a:p>
            <a:pPr>
              <a:buSzPct val="100000"/>
            </a:pPr>
            <a:r>
              <a:rPr lang="en-US" sz="3600" dirty="0">
                <a:cs typeface="Times New Roman" panose="02020603050405020304" pitchFamily="18" charset="0"/>
              </a:rPr>
              <a:t>LUCA Reviewer.</a:t>
            </a:r>
          </a:p>
          <a:p>
            <a:pPr>
              <a:buSzPct val="100000"/>
            </a:pPr>
            <a:r>
              <a:rPr lang="en-US" sz="3600" dirty="0">
                <a:cs typeface="Times New Roman" panose="02020603050405020304" pitchFamily="18" charset="0"/>
              </a:rPr>
              <a:t>Census Geography.</a:t>
            </a:r>
          </a:p>
          <a:p>
            <a:pPr>
              <a:buSzPct val="100000"/>
            </a:pPr>
            <a:r>
              <a:rPr lang="en-US" sz="3600" dirty="0">
                <a:cs typeface="Times New Roman" panose="02020603050405020304" pitchFamily="18" charset="0"/>
              </a:rPr>
              <a:t>GEOID.</a:t>
            </a:r>
          </a:p>
          <a:p>
            <a:pPr marL="0" indent="0">
              <a:buNone/>
            </a:pPr>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13</a:t>
            </a:fld>
            <a:endParaRPr lang="en-US" dirty="0"/>
          </a:p>
        </p:txBody>
      </p:sp>
    </p:spTree>
    <p:extLst>
      <p:ext uri="{BB962C8B-B14F-4D97-AF65-F5344CB8AC3E}">
        <p14:creationId xmlns:p14="http://schemas.microsoft.com/office/powerpoint/2010/main" val="3060454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586" y="-22897"/>
            <a:ext cx="10972800" cy="1143000"/>
          </a:xfrm>
        </p:spPr>
        <p:txBody>
          <a:bodyPr/>
          <a:lstStyle/>
          <a:p>
            <a:r>
              <a:rPr lang="en-US" b="1" dirty="0" smtClean="0">
                <a:solidFill>
                  <a:srgbClr val="C00000"/>
                </a:solidFill>
                <a:cs typeface="Times New Roman" panose="02020603050405020304" pitchFamily="18" charset="0"/>
              </a:rPr>
              <a:t>Housing Unit (HU)</a:t>
            </a:r>
            <a:endParaRPr lang="en-US"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608587" y="996538"/>
            <a:ext cx="5411214" cy="4732031"/>
          </a:xfrm>
        </p:spPr>
        <p:txBody>
          <a:bodyPr>
            <a:noAutofit/>
          </a:bodyPr>
          <a:lstStyle/>
          <a:p>
            <a:r>
              <a:rPr lang="en-US" sz="3200" dirty="0" smtClean="0"/>
              <a:t>A </a:t>
            </a:r>
            <a:r>
              <a:rPr lang="en-US" sz="3200" dirty="0"/>
              <a:t>single-family house, townhouse, mobile home, trailer, apartment, group of rooms, or a single room occupied as a separate living </a:t>
            </a:r>
            <a:r>
              <a:rPr lang="en-US" sz="3200" dirty="0" smtClean="0"/>
              <a:t>quarter </a:t>
            </a:r>
            <a:r>
              <a:rPr lang="en-US" sz="3200" dirty="0"/>
              <a:t>or, if vacant, intended for occupancy as a separate living </a:t>
            </a:r>
            <a:r>
              <a:rPr lang="en-US" sz="3200" dirty="0" smtClean="0"/>
              <a:t>quarter.</a:t>
            </a:r>
          </a:p>
        </p:txBody>
      </p:sp>
      <p:pic>
        <p:nvPicPr>
          <p:cNvPr id="5" name="Content Placeholder 4" title="Image of single family housing unit"/>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332846" y="264518"/>
            <a:ext cx="3616359" cy="23691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title="Image of townhous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4213" y="1690619"/>
            <a:ext cx="3357487" cy="19999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title="Image of mobile home/traile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9955" y="3204145"/>
            <a:ext cx="3883489"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title="Image of apartment build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9800" y="4117131"/>
            <a:ext cx="2650474" cy="2097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0"/>
          </p:nvPr>
        </p:nvSpPr>
        <p:spPr/>
        <p:txBody>
          <a:bodyPr/>
          <a:lstStyle/>
          <a:p>
            <a:fld id="{25B02A65-3D1E-45BD-9983-4ADAC5079F8B}" type="slidenum">
              <a:rPr lang="en-US" smtClean="0"/>
              <a:pPr/>
              <a:t>14</a:t>
            </a:fld>
            <a:endParaRPr lang="en-US" dirty="0"/>
          </a:p>
        </p:txBody>
      </p:sp>
    </p:spTree>
    <p:extLst>
      <p:ext uri="{BB962C8B-B14F-4D97-AF65-F5344CB8AC3E}">
        <p14:creationId xmlns:p14="http://schemas.microsoft.com/office/powerpoint/2010/main" val="87875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000" fill="hold"/>
                                        <p:tgtEl>
                                          <p:spTgt spid="10"/>
                                        </p:tgtEl>
                                        <p:attrNameLst>
                                          <p:attrName>ppt_x</p:attrName>
                                        </p:attrNameLst>
                                      </p:cBhvr>
                                      <p:tavLst>
                                        <p:tav tm="0">
                                          <p:val>
                                            <p:strVal val="#ppt_x"/>
                                          </p:val>
                                        </p:tav>
                                        <p:tav tm="100000">
                                          <p:val>
                                            <p:strVal val="#ppt_x"/>
                                          </p:val>
                                        </p:tav>
                                      </p:tavLst>
                                    </p:anim>
                                    <p:anim calcmode="lin" valueType="num">
                                      <p:cBhvr additive="base">
                                        <p:cTn id="12" dur="2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ppt_x"/>
                                          </p:val>
                                        </p:tav>
                                        <p:tav tm="100000">
                                          <p:val>
                                            <p:strVal val="#ppt_x"/>
                                          </p:val>
                                        </p:tav>
                                      </p:tavLst>
                                    </p:anim>
                                    <p:anim calcmode="lin" valueType="num">
                                      <p:cBhvr additive="base">
                                        <p:cTn id="16" dur="2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ppt_x"/>
                                          </p:val>
                                        </p:tav>
                                        <p:tav tm="100000">
                                          <p:val>
                                            <p:strVal val="#ppt_x"/>
                                          </p:val>
                                        </p:tav>
                                      </p:tavLst>
                                    </p:anim>
                                    <p:anim calcmode="lin" valueType="num">
                                      <p:cBhvr additive="base">
                                        <p:cTn id="20"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1" y="40433"/>
            <a:ext cx="10972800" cy="1143000"/>
          </a:xfrm>
        </p:spPr>
        <p:txBody>
          <a:bodyPr/>
          <a:lstStyle/>
          <a:p>
            <a:r>
              <a:rPr lang="en-US" b="1" dirty="0" smtClean="0">
                <a:solidFill>
                  <a:srgbClr val="C00000"/>
                </a:solidFill>
                <a:cs typeface="Times New Roman" panose="02020603050405020304" pitchFamily="18" charset="0"/>
              </a:rPr>
              <a:t>Acceptable HUs for LUCA</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28292" y="990600"/>
            <a:ext cx="10477500" cy="5108095"/>
          </a:xfrm>
        </p:spPr>
        <p:txBody>
          <a:bodyPr>
            <a:normAutofit lnSpcReduction="10000"/>
          </a:bodyPr>
          <a:lstStyle/>
          <a:p>
            <a:pPr lvl="0"/>
            <a:r>
              <a:rPr lang="en-US" dirty="0" smtClean="0"/>
              <a:t>Houses</a:t>
            </a:r>
            <a:r>
              <a:rPr lang="en-US" dirty="0"/>
              <a:t>, including townhouses, condominiums, and </a:t>
            </a:r>
            <a:r>
              <a:rPr lang="en-US" dirty="0" smtClean="0"/>
              <a:t>apartments.</a:t>
            </a:r>
            <a:endParaRPr lang="en-US" dirty="0"/>
          </a:p>
          <a:p>
            <a:pPr lvl="0"/>
            <a:r>
              <a:rPr lang="en-US" dirty="0"/>
              <a:t>Living quarters within an otherwise nonresidential structure such as an apartment within a church, school, or </a:t>
            </a:r>
            <a:r>
              <a:rPr lang="en-US" dirty="0" smtClean="0"/>
              <a:t>business.</a:t>
            </a:r>
            <a:endParaRPr lang="en-US" dirty="0"/>
          </a:p>
          <a:p>
            <a:pPr lvl="0"/>
            <a:r>
              <a:rPr lang="en-US" dirty="0"/>
              <a:t>Mobile homes or trailers occupied as </a:t>
            </a:r>
            <a:r>
              <a:rPr lang="en-US" dirty="0" smtClean="0"/>
              <a:t>separate permanent </a:t>
            </a:r>
            <a:r>
              <a:rPr lang="en-US" dirty="0"/>
              <a:t>living quarters, or if vacant, intended for occupancy as separate </a:t>
            </a:r>
            <a:r>
              <a:rPr lang="en-US" dirty="0" smtClean="0"/>
              <a:t>permanent living quarters.</a:t>
            </a:r>
            <a:endParaRPr lang="en-US" dirty="0"/>
          </a:p>
          <a:p>
            <a:pPr lvl="0"/>
            <a:r>
              <a:rPr lang="en-US" dirty="0"/>
              <a:t>Any housing units </a:t>
            </a:r>
            <a:r>
              <a:rPr lang="en-US" u="sng" dirty="0"/>
              <a:t>under construction </a:t>
            </a:r>
            <a:r>
              <a:rPr lang="en-US" dirty="0"/>
              <a:t>that will be habitable (closed to the elements with final roof, windows, and doors) on Census Day, April 1, </a:t>
            </a:r>
            <a:r>
              <a:rPr lang="en-US" dirty="0" smtClean="0"/>
              <a:t>2020.</a:t>
            </a:r>
            <a:endParaRPr lang="en-US" dirty="0"/>
          </a:p>
          <a:p>
            <a:endParaRPr lang="en-US" b="1" i="1" dirty="0" smtClean="0"/>
          </a:p>
        </p:txBody>
      </p:sp>
      <p:sp>
        <p:nvSpPr>
          <p:cNvPr id="6" name="Slide Number Placeholder 5"/>
          <p:cNvSpPr>
            <a:spLocks noGrp="1"/>
          </p:cNvSpPr>
          <p:nvPr>
            <p:ph type="sldNum" sz="quarter" idx="10"/>
          </p:nvPr>
        </p:nvSpPr>
        <p:spPr/>
        <p:txBody>
          <a:bodyPr/>
          <a:lstStyle/>
          <a:p>
            <a:fld id="{25B02A65-3D1E-45BD-9983-4ADAC5079F8B}" type="slidenum">
              <a:rPr lang="en-US" smtClean="0"/>
              <a:pPr/>
              <a:t>15</a:t>
            </a:fld>
            <a:endParaRPr lang="en-US" dirty="0"/>
          </a:p>
        </p:txBody>
      </p:sp>
    </p:spTree>
    <p:extLst>
      <p:ext uri="{BB962C8B-B14F-4D97-AF65-F5344CB8AC3E}">
        <p14:creationId xmlns:p14="http://schemas.microsoft.com/office/powerpoint/2010/main" val="30585082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838" y="-6482"/>
            <a:ext cx="10972800" cy="1143000"/>
          </a:xfrm>
        </p:spPr>
        <p:txBody>
          <a:bodyPr>
            <a:normAutofit/>
          </a:bodyPr>
          <a:lstStyle/>
          <a:p>
            <a:r>
              <a:rPr lang="en-US" b="1" dirty="0" smtClean="0">
                <a:solidFill>
                  <a:srgbClr val="C00000"/>
                </a:solidFill>
                <a:cs typeface="Times New Roman" panose="02020603050405020304" pitchFamily="18" charset="0"/>
              </a:rPr>
              <a:t>Group Quarters (GQs)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57838" y="919598"/>
            <a:ext cx="10852411" cy="2024076"/>
          </a:xfrm>
        </p:spPr>
        <p:txBody>
          <a:bodyPr>
            <a:noAutofit/>
          </a:bodyPr>
          <a:lstStyle/>
          <a:p>
            <a:r>
              <a:rPr lang="en-US" dirty="0" smtClean="0"/>
              <a:t>A </a:t>
            </a:r>
            <a:r>
              <a:rPr lang="en-US" dirty="0"/>
              <a:t>place where people live or stay, in a group living </a:t>
            </a:r>
            <a:r>
              <a:rPr lang="en-US" dirty="0" smtClean="0"/>
              <a:t>arrangement owned </a:t>
            </a:r>
            <a:r>
              <a:rPr lang="en-US" dirty="0"/>
              <a:t>or managed by an entity or organization providing housing and/or services for the residents</a:t>
            </a:r>
            <a:r>
              <a:rPr lang="en-US" dirty="0" smtClean="0"/>
              <a:t>.</a:t>
            </a:r>
            <a:endParaRPr lang="en-US" b="1" i="1" dirty="0" smtClean="0"/>
          </a:p>
        </p:txBody>
      </p:sp>
      <p:pic>
        <p:nvPicPr>
          <p:cNvPr id="4" name="Picture 3" title="Image of pris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2667000"/>
            <a:ext cx="4394466" cy="3076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title="Image of hospital"/>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0026" y="2667000"/>
            <a:ext cx="5519344" cy="3076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0"/>
          </p:nvPr>
        </p:nvSpPr>
        <p:spPr/>
        <p:txBody>
          <a:bodyPr/>
          <a:lstStyle/>
          <a:p>
            <a:fld id="{25B02A65-3D1E-45BD-9983-4ADAC5079F8B}" type="slidenum">
              <a:rPr lang="en-US" smtClean="0"/>
              <a:pPr/>
              <a:t>16</a:t>
            </a:fld>
            <a:endParaRPr lang="en-US" dirty="0"/>
          </a:p>
        </p:txBody>
      </p:sp>
    </p:spTree>
    <p:extLst>
      <p:ext uri="{BB962C8B-B14F-4D97-AF65-F5344CB8AC3E}">
        <p14:creationId xmlns:p14="http://schemas.microsoft.com/office/powerpoint/2010/main" val="42740775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088"/>
            <a:ext cx="10972800" cy="1143000"/>
          </a:xfrm>
        </p:spPr>
        <p:txBody>
          <a:bodyPr/>
          <a:lstStyle/>
          <a:p>
            <a:r>
              <a:rPr lang="en-US" b="1" dirty="0" smtClean="0">
                <a:solidFill>
                  <a:srgbClr val="C00000"/>
                </a:solidFill>
                <a:cs typeface="Times New Roman" panose="02020603050405020304" pitchFamily="18" charset="0"/>
              </a:rPr>
              <a:t>Acceptable GQs for LUCA</a:t>
            </a:r>
            <a:endParaRPr lang="en-US"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609600" y="1150088"/>
            <a:ext cx="5384800" cy="4525963"/>
          </a:xfrm>
        </p:spPr>
        <p:txBody>
          <a:bodyPr>
            <a:normAutofit fontScale="92500" lnSpcReduction="10000"/>
          </a:bodyPr>
          <a:lstStyle/>
          <a:p>
            <a:pPr lvl="0"/>
            <a:r>
              <a:rPr lang="en-US" dirty="0" smtClean="0"/>
              <a:t>Correctional facilities.</a:t>
            </a:r>
            <a:endParaRPr lang="en-US" dirty="0"/>
          </a:p>
          <a:p>
            <a:pPr lvl="1">
              <a:buSzPct val="75000"/>
              <a:buFont typeface="Courier New" panose="02070309020205020404" pitchFamily="49" charset="0"/>
              <a:buChar char="o"/>
            </a:pPr>
            <a:r>
              <a:rPr lang="en-US" dirty="0"/>
              <a:t>Federal and state </a:t>
            </a:r>
            <a:r>
              <a:rPr lang="en-US" dirty="0" smtClean="0"/>
              <a:t>prisons.</a:t>
            </a:r>
            <a:endParaRPr lang="en-US" dirty="0"/>
          </a:p>
          <a:p>
            <a:pPr lvl="1">
              <a:buSzPct val="75000"/>
              <a:buFont typeface="Courier New" panose="02070309020205020404" pitchFamily="49" charset="0"/>
              <a:buChar char="o"/>
            </a:pPr>
            <a:r>
              <a:rPr lang="en-US" dirty="0"/>
              <a:t>Local jails and other municipal confinement </a:t>
            </a:r>
            <a:r>
              <a:rPr lang="en-US" dirty="0" smtClean="0"/>
              <a:t>facilities.</a:t>
            </a:r>
            <a:endParaRPr lang="en-US" dirty="0"/>
          </a:p>
          <a:p>
            <a:pPr lvl="1">
              <a:buSzPct val="75000"/>
              <a:buFont typeface="Courier New" panose="02070309020205020404" pitchFamily="49" charset="0"/>
              <a:buChar char="o"/>
            </a:pPr>
            <a:r>
              <a:rPr lang="en-US" dirty="0"/>
              <a:t>Correctional residential </a:t>
            </a:r>
            <a:r>
              <a:rPr lang="en-US" dirty="0" smtClean="0"/>
              <a:t>facilities.</a:t>
            </a:r>
            <a:endParaRPr lang="en-US" dirty="0"/>
          </a:p>
          <a:p>
            <a:pPr lvl="0"/>
            <a:r>
              <a:rPr lang="en-US" dirty="0" smtClean="0"/>
              <a:t>Juvenile facilities.</a:t>
            </a:r>
            <a:endParaRPr lang="en-US" dirty="0"/>
          </a:p>
          <a:p>
            <a:pPr lvl="1">
              <a:buSzPct val="75000"/>
              <a:buFont typeface="Courier New" panose="02070309020205020404" pitchFamily="49" charset="0"/>
              <a:buChar char="o"/>
            </a:pPr>
            <a:r>
              <a:rPr lang="en-US" dirty="0"/>
              <a:t>Group homes for juveniles (non-correctional</a:t>
            </a:r>
            <a:r>
              <a:rPr lang="en-US" dirty="0" smtClean="0"/>
              <a:t>).</a:t>
            </a:r>
            <a:endParaRPr lang="en-US" dirty="0"/>
          </a:p>
          <a:p>
            <a:pPr lvl="1">
              <a:buSzPct val="75000"/>
              <a:buFont typeface="Courier New" panose="02070309020205020404" pitchFamily="49" charset="0"/>
              <a:buChar char="o"/>
            </a:pPr>
            <a:r>
              <a:rPr lang="en-US" dirty="0"/>
              <a:t>Residential treatment centers for juveniles (non-correctional</a:t>
            </a:r>
            <a:r>
              <a:rPr lang="en-US" dirty="0" smtClean="0"/>
              <a:t>).</a:t>
            </a:r>
            <a:endParaRPr lang="en-US" dirty="0"/>
          </a:p>
          <a:p>
            <a:pPr lvl="1">
              <a:buSzPct val="75000"/>
              <a:buFont typeface="Courier New" panose="02070309020205020404" pitchFamily="49" charset="0"/>
              <a:buChar char="o"/>
            </a:pPr>
            <a:r>
              <a:rPr lang="en-US" dirty="0"/>
              <a:t>Correctional facilities intended for </a:t>
            </a:r>
            <a:r>
              <a:rPr lang="en-US" dirty="0" smtClean="0"/>
              <a:t>juveniles.</a:t>
            </a:r>
          </a:p>
          <a:p>
            <a:endParaRPr lang="en-US" b="1" i="1" dirty="0" smtClean="0"/>
          </a:p>
        </p:txBody>
      </p:sp>
      <p:sp>
        <p:nvSpPr>
          <p:cNvPr id="4" name="Content Placeholder 3"/>
          <p:cNvSpPr>
            <a:spLocks noGrp="1"/>
          </p:cNvSpPr>
          <p:nvPr>
            <p:ph sz="half" idx="2"/>
          </p:nvPr>
        </p:nvSpPr>
        <p:spPr>
          <a:xfrm>
            <a:off x="6197600" y="1150088"/>
            <a:ext cx="5384800" cy="4525963"/>
          </a:xfrm>
        </p:spPr>
        <p:txBody>
          <a:bodyPr>
            <a:normAutofit fontScale="92500" lnSpcReduction="10000"/>
          </a:bodyPr>
          <a:lstStyle/>
          <a:p>
            <a:pPr lvl="0"/>
            <a:r>
              <a:rPr lang="en-US" dirty="0"/>
              <a:t>Group homes.</a:t>
            </a:r>
          </a:p>
          <a:p>
            <a:pPr lvl="1">
              <a:buSzPct val="75000"/>
              <a:buFont typeface="Courier New" panose="02070309020205020404" pitchFamily="49" charset="0"/>
              <a:buChar char="o"/>
            </a:pPr>
            <a:r>
              <a:rPr lang="en-US" dirty="0"/>
              <a:t>Halfway houses and homes for people with special needs.</a:t>
            </a:r>
          </a:p>
          <a:p>
            <a:pPr lvl="0"/>
            <a:r>
              <a:rPr lang="en-US" dirty="0"/>
              <a:t>Nursing homes.</a:t>
            </a:r>
          </a:p>
          <a:p>
            <a:pPr lvl="1">
              <a:buSzPct val="75000"/>
              <a:buFont typeface="Courier New" panose="02070309020205020404" pitchFamily="49" charset="0"/>
              <a:buChar char="o"/>
            </a:pPr>
            <a:r>
              <a:rPr lang="en-US" dirty="0"/>
              <a:t>Nursing facilities/skilled-nursing facilities.</a:t>
            </a:r>
          </a:p>
          <a:p>
            <a:r>
              <a:rPr lang="en-US" dirty="0" smtClean="0"/>
              <a:t>Homeless shelters.</a:t>
            </a:r>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17</a:t>
            </a:fld>
            <a:endParaRPr lang="en-US" dirty="0"/>
          </a:p>
        </p:txBody>
      </p:sp>
    </p:spTree>
    <p:extLst>
      <p:ext uri="{BB962C8B-B14F-4D97-AF65-F5344CB8AC3E}">
        <p14:creationId xmlns:p14="http://schemas.microsoft.com/office/powerpoint/2010/main" val="33756752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16"/>
            <a:ext cx="10972800" cy="1143000"/>
          </a:xfrm>
        </p:spPr>
        <p:txBody>
          <a:bodyPr>
            <a:normAutofit/>
          </a:bodyPr>
          <a:lstStyle/>
          <a:p>
            <a:r>
              <a:rPr lang="en-US" b="1" dirty="0" smtClean="0">
                <a:solidFill>
                  <a:srgbClr val="C00000"/>
                </a:solidFill>
                <a:cs typeface="Times New Roman" panose="02020603050405020304" pitchFamily="18" charset="0"/>
              </a:rPr>
              <a:t>Acceptable GQs for LUCA (cont’d)</a:t>
            </a:r>
            <a:endParaRPr lang="en-US" b="1" dirty="0">
              <a:solidFill>
                <a:srgbClr val="C00000"/>
              </a:solidFill>
              <a:cs typeface="Times New Roman" panose="02020603050405020304" pitchFamily="18" charset="0"/>
            </a:endParaRPr>
          </a:p>
        </p:txBody>
      </p:sp>
      <p:sp>
        <p:nvSpPr>
          <p:cNvPr id="3" name="Content Placeholder 2"/>
          <p:cNvSpPr>
            <a:spLocks noGrp="1"/>
          </p:cNvSpPr>
          <p:nvPr>
            <p:ph sz="half" idx="1"/>
          </p:nvPr>
        </p:nvSpPr>
        <p:spPr>
          <a:xfrm>
            <a:off x="609600" y="1127052"/>
            <a:ext cx="5689600" cy="4882116"/>
          </a:xfrm>
        </p:spPr>
        <p:txBody>
          <a:bodyPr>
            <a:normAutofit/>
          </a:bodyPr>
          <a:lstStyle/>
          <a:p>
            <a:pPr lvl="0"/>
            <a:r>
              <a:rPr lang="en-US" dirty="0" smtClean="0"/>
              <a:t>Hospitals.</a:t>
            </a:r>
            <a:endParaRPr lang="en-US" dirty="0"/>
          </a:p>
          <a:p>
            <a:pPr lvl="1">
              <a:buSzPct val="75000"/>
              <a:buFont typeface="Courier New" panose="02070309020205020404" pitchFamily="49" charset="0"/>
              <a:buChar char="o"/>
            </a:pPr>
            <a:r>
              <a:rPr lang="en-US" dirty="0"/>
              <a:t>Mental (psychiatric) hospitals and psychiatric units in other </a:t>
            </a:r>
            <a:r>
              <a:rPr lang="en-US" dirty="0" smtClean="0"/>
              <a:t>hospitals.</a:t>
            </a:r>
            <a:endParaRPr lang="en-US" dirty="0"/>
          </a:p>
          <a:p>
            <a:pPr lvl="1">
              <a:buSzPct val="75000"/>
              <a:buFont typeface="Courier New" panose="02070309020205020404" pitchFamily="49" charset="0"/>
              <a:buChar char="o"/>
            </a:pPr>
            <a:r>
              <a:rPr lang="en-US" dirty="0"/>
              <a:t>Hospitals with patients who have no usual home </a:t>
            </a:r>
            <a:r>
              <a:rPr lang="en-US" dirty="0" smtClean="0"/>
              <a:t>elsewhere.</a:t>
            </a:r>
            <a:endParaRPr lang="en-US" dirty="0"/>
          </a:p>
          <a:p>
            <a:pPr lvl="1">
              <a:buSzPct val="75000"/>
              <a:buFont typeface="Courier New" panose="02070309020205020404" pitchFamily="49" charset="0"/>
              <a:buChar char="o"/>
            </a:pPr>
            <a:r>
              <a:rPr lang="en-US" dirty="0"/>
              <a:t>In-patient hospice </a:t>
            </a:r>
            <a:r>
              <a:rPr lang="en-US" dirty="0" smtClean="0"/>
              <a:t>facilities.</a:t>
            </a:r>
            <a:endParaRPr lang="en-US" dirty="0"/>
          </a:p>
          <a:p>
            <a:pPr lvl="0"/>
            <a:r>
              <a:rPr lang="en-US" dirty="0"/>
              <a:t>College or university dormitories, </a:t>
            </a:r>
            <a:r>
              <a:rPr lang="en-US" dirty="0" smtClean="0"/>
              <a:t>fraternity houses, and sorority houses.</a:t>
            </a:r>
            <a:endParaRPr lang="en-US" dirty="0"/>
          </a:p>
        </p:txBody>
      </p:sp>
      <p:sp>
        <p:nvSpPr>
          <p:cNvPr id="4" name="Content Placeholder 3"/>
          <p:cNvSpPr>
            <a:spLocks noGrp="1"/>
          </p:cNvSpPr>
          <p:nvPr>
            <p:ph sz="half" idx="2"/>
          </p:nvPr>
        </p:nvSpPr>
        <p:spPr>
          <a:xfrm>
            <a:off x="6197600" y="1127052"/>
            <a:ext cx="5689600" cy="4882116"/>
          </a:xfrm>
        </p:spPr>
        <p:txBody>
          <a:bodyPr>
            <a:normAutofit/>
          </a:bodyPr>
          <a:lstStyle/>
          <a:p>
            <a:pPr lvl="0"/>
            <a:r>
              <a:rPr lang="en-US" dirty="0" smtClean="0"/>
              <a:t>Workers’ </a:t>
            </a:r>
            <a:r>
              <a:rPr lang="en-US" dirty="0"/>
              <a:t>group living quarters or dormitories.</a:t>
            </a:r>
          </a:p>
          <a:p>
            <a:pPr lvl="0"/>
            <a:r>
              <a:rPr lang="en-US" dirty="0"/>
              <a:t>Religious group quarters.</a:t>
            </a:r>
          </a:p>
          <a:p>
            <a:r>
              <a:rPr lang="en-US" dirty="0"/>
              <a:t>Any group quarters </a:t>
            </a:r>
            <a:r>
              <a:rPr lang="en-US" u="sng" dirty="0"/>
              <a:t>under construction </a:t>
            </a:r>
            <a:r>
              <a:rPr lang="en-US" dirty="0"/>
              <a:t>that will be habitable (closed to the elements with final roof, windows, and doors) on Census Day, April 1, 2020.</a:t>
            </a:r>
          </a:p>
          <a:p>
            <a:pPr marL="0" indent="0">
              <a:buNone/>
            </a:pPr>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18</a:t>
            </a:fld>
            <a:endParaRPr lang="en-US" dirty="0"/>
          </a:p>
        </p:txBody>
      </p:sp>
    </p:spTree>
    <p:extLst>
      <p:ext uri="{BB962C8B-B14F-4D97-AF65-F5344CB8AC3E}">
        <p14:creationId xmlns:p14="http://schemas.microsoft.com/office/powerpoint/2010/main" val="1576122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353"/>
            <a:ext cx="10972800" cy="1143000"/>
          </a:xfrm>
        </p:spPr>
        <p:txBody>
          <a:bodyPr/>
          <a:lstStyle/>
          <a:p>
            <a:r>
              <a:rPr lang="en-US" b="1" dirty="0" smtClean="0">
                <a:solidFill>
                  <a:srgbClr val="C00000"/>
                </a:solidFill>
              </a:rPr>
              <a:t>Transitory Locations (TLs)</a:t>
            </a:r>
            <a:endParaRPr lang="en-US" b="1" dirty="0">
              <a:solidFill>
                <a:srgbClr val="C00000"/>
              </a:solidFill>
            </a:endParaRPr>
          </a:p>
        </p:txBody>
      </p:sp>
      <p:sp>
        <p:nvSpPr>
          <p:cNvPr id="3" name="Content Placeholder 2"/>
          <p:cNvSpPr>
            <a:spLocks noGrp="1"/>
          </p:cNvSpPr>
          <p:nvPr>
            <p:ph idx="1"/>
          </p:nvPr>
        </p:nvSpPr>
        <p:spPr>
          <a:xfrm>
            <a:off x="609600" y="1044927"/>
            <a:ext cx="10972800" cy="2638881"/>
          </a:xfrm>
        </p:spPr>
        <p:txBody>
          <a:bodyPr>
            <a:normAutofit fontScale="92500" lnSpcReduction="20000"/>
          </a:bodyPr>
          <a:lstStyle/>
          <a:p>
            <a:r>
              <a:rPr lang="en-US" dirty="0"/>
              <a:t>Sites that contain movable or mobile housing that may include transitory units such as boats, motorized recreational vehicles or trailers (RVs), tents, or other types of portable housing</a:t>
            </a:r>
            <a:r>
              <a:rPr lang="en-US" dirty="0" smtClean="0"/>
              <a:t>.</a:t>
            </a:r>
          </a:p>
          <a:p>
            <a:r>
              <a:rPr lang="en-US" dirty="0"/>
              <a:t>Transitory locations also include hotels or motels if being occupied on a transitory basis because the occupants have no other </a:t>
            </a:r>
            <a:r>
              <a:rPr lang="en-US" dirty="0" smtClean="0"/>
              <a:t>residence.</a:t>
            </a:r>
            <a:endParaRPr lang="en-US" dirty="0"/>
          </a:p>
          <a:p>
            <a:pPr marL="0" indent="0">
              <a:buNone/>
            </a:pPr>
            <a:endParaRPr lang="en-US" dirty="0"/>
          </a:p>
        </p:txBody>
      </p:sp>
      <p:pic>
        <p:nvPicPr>
          <p:cNvPr id="5" name="Picture 4" descr="Recreational vehicle (RV) park" title="Image of RV par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699658"/>
            <a:ext cx="4193353" cy="22546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Marina for boats" title="Image of marin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9394" y="3683994"/>
            <a:ext cx="3048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Campground" title="Image of campgroun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34720" y="3683808"/>
            <a:ext cx="3147680" cy="22863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Slide Number Placeholder 7"/>
          <p:cNvSpPr>
            <a:spLocks noGrp="1"/>
          </p:cNvSpPr>
          <p:nvPr>
            <p:ph type="sldNum" sz="quarter" idx="10"/>
          </p:nvPr>
        </p:nvSpPr>
        <p:spPr/>
        <p:txBody>
          <a:bodyPr/>
          <a:lstStyle/>
          <a:p>
            <a:fld id="{25B02A65-3D1E-45BD-9983-4ADAC5079F8B}" type="slidenum">
              <a:rPr lang="en-US" smtClean="0"/>
              <a:pPr/>
              <a:t>19</a:t>
            </a:fld>
            <a:endParaRPr lang="en-US" dirty="0"/>
          </a:p>
        </p:txBody>
      </p:sp>
    </p:spTree>
    <p:extLst>
      <p:ext uri="{BB962C8B-B14F-4D97-AF65-F5344CB8AC3E}">
        <p14:creationId xmlns:p14="http://schemas.microsoft.com/office/powerpoint/2010/main" val="41153057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914400"/>
          </a:xfrm>
        </p:spPr>
        <p:txBody>
          <a:bodyPr>
            <a:normAutofit/>
          </a:bodyPr>
          <a:lstStyle/>
          <a:p>
            <a:r>
              <a:rPr lang="en-US" b="1" dirty="0">
                <a:solidFill>
                  <a:srgbClr val="C00000"/>
                </a:solidFill>
                <a:cs typeface="Times New Roman" panose="02020603050405020304" pitchFamily="18" charset="0"/>
              </a:rPr>
              <a:t>Welcome</a:t>
            </a:r>
          </a:p>
        </p:txBody>
      </p:sp>
      <p:sp>
        <p:nvSpPr>
          <p:cNvPr id="4" name="Content Placeholder 3"/>
          <p:cNvSpPr>
            <a:spLocks noGrp="1"/>
          </p:cNvSpPr>
          <p:nvPr>
            <p:ph sz="half" idx="1"/>
          </p:nvPr>
        </p:nvSpPr>
        <p:spPr>
          <a:xfrm>
            <a:off x="1063256" y="914400"/>
            <a:ext cx="10042894" cy="5029200"/>
          </a:xfrm>
        </p:spPr>
        <p:txBody>
          <a:bodyPr>
            <a:normAutofit/>
          </a:bodyPr>
          <a:lstStyle/>
          <a:p>
            <a:r>
              <a:rPr lang="en-US" sz="3600" dirty="0" smtClean="0">
                <a:cs typeface="Times New Roman" panose="02020603050405020304" pitchFamily="18" charset="0"/>
              </a:rPr>
              <a:t>Introductions.</a:t>
            </a:r>
            <a:endParaRPr lang="en-US" sz="3600" dirty="0">
              <a:cs typeface="Times New Roman" panose="02020603050405020304" pitchFamily="18" charset="0"/>
            </a:endParaRPr>
          </a:p>
          <a:p>
            <a:r>
              <a:rPr lang="en-US" sz="3600" dirty="0">
                <a:cs typeface="Times New Roman" panose="02020603050405020304" pitchFamily="18" charset="0"/>
              </a:rPr>
              <a:t>Facility </a:t>
            </a:r>
            <a:r>
              <a:rPr lang="en-US" sz="3600" dirty="0" smtClean="0">
                <a:cs typeface="Times New Roman" panose="02020603050405020304" pitchFamily="18" charset="0"/>
              </a:rPr>
              <a:t>logistics.</a:t>
            </a:r>
          </a:p>
          <a:p>
            <a:r>
              <a:rPr lang="en-US" sz="3600" dirty="0" smtClean="0">
                <a:cs typeface="Times New Roman" panose="02020603050405020304" pitchFamily="18" charset="0"/>
              </a:rPr>
              <a:t>Participant Introductions.</a:t>
            </a:r>
          </a:p>
          <a:p>
            <a:pPr lvl="1">
              <a:buSzPct val="75000"/>
              <a:buFont typeface="Courier New" panose="02070309020205020404" pitchFamily="49" charset="0"/>
              <a:buChar char="o"/>
            </a:pPr>
            <a:r>
              <a:rPr lang="en-US" sz="3200" dirty="0" smtClean="0">
                <a:cs typeface="Times New Roman" panose="02020603050405020304" pitchFamily="18" charset="0"/>
              </a:rPr>
              <a:t>Name, where are you from?</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smtClean="0">
                <a:cs typeface="Times New Roman" panose="02020603050405020304" pitchFamily="18" charset="0"/>
              </a:rPr>
              <a:t>Are You Registered?</a:t>
            </a:r>
          </a:p>
          <a:p>
            <a:pPr lvl="2">
              <a:buSzPct val="75000"/>
            </a:pPr>
            <a:r>
              <a:rPr lang="en-US" sz="2800" dirty="0" smtClean="0">
                <a:cs typeface="Times New Roman" panose="02020603050405020304" pitchFamily="18" charset="0"/>
              </a:rPr>
              <a:t>If registered, what’s your Product Preference?</a:t>
            </a:r>
            <a:endParaRPr lang="en-US" sz="2800" dirty="0">
              <a:cs typeface="Times New Roman" panose="02020603050405020304" pitchFamily="18" charset="0"/>
            </a:endParaRPr>
          </a:p>
          <a:p>
            <a:endParaRPr lang="en-US" sz="2600" dirty="0">
              <a:cs typeface="Times New Roman" panose="02020603050405020304" pitchFamily="18" charset="0"/>
            </a:endParaRPr>
          </a:p>
        </p:txBody>
      </p:sp>
      <p:sp>
        <p:nvSpPr>
          <p:cNvPr id="6" name="Slide Number Placeholder 5"/>
          <p:cNvSpPr>
            <a:spLocks noGrp="1"/>
          </p:cNvSpPr>
          <p:nvPr>
            <p:ph type="sldNum" sz="quarter" idx="10"/>
          </p:nvPr>
        </p:nvSpPr>
        <p:spPr/>
        <p:txBody>
          <a:bodyPr/>
          <a:lstStyle/>
          <a:p>
            <a:fld id="{25B02A65-3D1E-45BD-9983-4ADAC5079F8B}" type="slidenum">
              <a:rPr lang="en-US" smtClean="0"/>
              <a:pPr/>
              <a:t>2</a:t>
            </a:fld>
            <a:endParaRPr lang="en-US" dirty="0"/>
          </a:p>
        </p:txBody>
      </p:sp>
    </p:spTree>
    <p:extLst>
      <p:ext uri="{BB962C8B-B14F-4D97-AF65-F5344CB8AC3E}">
        <p14:creationId xmlns:p14="http://schemas.microsoft.com/office/powerpoint/2010/main" val="8937072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949"/>
            <a:ext cx="10972800" cy="1143000"/>
          </a:xfrm>
        </p:spPr>
        <p:txBody>
          <a:bodyPr/>
          <a:lstStyle/>
          <a:p>
            <a:r>
              <a:rPr lang="en-US" b="1" dirty="0" smtClean="0">
                <a:solidFill>
                  <a:srgbClr val="C00000"/>
                </a:solidFill>
              </a:rPr>
              <a:t>Acceptable TLs for LUCA</a:t>
            </a:r>
            <a:endParaRPr lang="en-US" b="1" dirty="0">
              <a:solidFill>
                <a:srgbClr val="C00000"/>
              </a:solidFill>
            </a:endParaRPr>
          </a:p>
        </p:txBody>
      </p:sp>
      <p:sp>
        <p:nvSpPr>
          <p:cNvPr id="3" name="Content Placeholder 2"/>
          <p:cNvSpPr>
            <a:spLocks noGrp="1"/>
          </p:cNvSpPr>
          <p:nvPr>
            <p:ph idx="1"/>
          </p:nvPr>
        </p:nvSpPr>
        <p:spPr>
          <a:xfrm>
            <a:off x="643270" y="1158949"/>
            <a:ext cx="10972800" cy="4525963"/>
          </a:xfrm>
        </p:spPr>
        <p:txBody>
          <a:bodyPr>
            <a:normAutofit/>
          </a:bodyPr>
          <a:lstStyle/>
          <a:p>
            <a:r>
              <a:rPr lang="en-US" sz="3600" dirty="0" smtClean="0"/>
              <a:t>RV parks.</a:t>
            </a:r>
          </a:p>
          <a:p>
            <a:r>
              <a:rPr lang="en-US" sz="3600" dirty="0" smtClean="0"/>
              <a:t>Campgrounds.</a:t>
            </a:r>
          </a:p>
          <a:p>
            <a:r>
              <a:rPr lang="en-US" sz="3600" dirty="0" smtClean="0"/>
              <a:t>Hotels.</a:t>
            </a:r>
          </a:p>
          <a:p>
            <a:r>
              <a:rPr lang="en-US" sz="3600" dirty="0" smtClean="0"/>
              <a:t>Motels.</a:t>
            </a:r>
          </a:p>
          <a:p>
            <a:r>
              <a:rPr lang="en-US" sz="3600" dirty="0"/>
              <a:t>Marinas.</a:t>
            </a:r>
          </a:p>
          <a:p>
            <a:pPr marL="0" indent="0">
              <a:buNone/>
            </a:pPr>
            <a:endParaRPr lang="en-US" sz="3600" dirty="0"/>
          </a:p>
        </p:txBody>
      </p:sp>
      <p:sp>
        <p:nvSpPr>
          <p:cNvPr id="5" name="Slide Number Placeholder 4"/>
          <p:cNvSpPr>
            <a:spLocks noGrp="1"/>
          </p:cNvSpPr>
          <p:nvPr>
            <p:ph type="sldNum" sz="quarter" idx="10"/>
          </p:nvPr>
        </p:nvSpPr>
        <p:spPr/>
        <p:txBody>
          <a:bodyPr/>
          <a:lstStyle/>
          <a:p>
            <a:fld id="{25B02A65-3D1E-45BD-9983-4ADAC5079F8B}" type="slidenum">
              <a:rPr lang="en-US" smtClean="0"/>
              <a:pPr/>
              <a:t>20</a:t>
            </a:fld>
            <a:endParaRPr lang="en-US" dirty="0"/>
          </a:p>
        </p:txBody>
      </p:sp>
    </p:spTree>
    <p:extLst>
      <p:ext uri="{BB962C8B-B14F-4D97-AF65-F5344CB8AC3E}">
        <p14:creationId xmlns:p14="http://schemas.microsoft.com/office/powerpoint/2010/main" val="36556525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10972800" cy="1143000"/>
          </a:xfrm>
        </p:spPr>
        <p:txBody>
          <a:bodyPr/>
          <a:lstStyle/>
          <a:p>
            <a:r>
              <a:rPr lang="en-US" b="1" dirty="0" smtClean="0">
                <a:solidFill>
                  <a:srgbClr val="C00000"/>
                </a:solidFill>
                <a:cs typeface="Times New Roman" panose="02020603050405020304" pitchFamily="18" charset="0"/>
              </a:rPr>
              <a:t>Unacceptable HUs, GQs, and TLs for LUCA</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09599" y="914400"/>
            <a:ext cx="10972799" cy="5377127"/>
          </a:xfrm>
        </p:spPr>
        <p:txBody>
          <a:bodyPr>
            <a:normAutofit fontScale="92500" lnSpcReduction="20000"/>
          </a:bodyPr>
          <a:lstStyle/>
          <a:p>
            <a:pPr lvl="0"/>
            <a:r>
              <a:rPr lang="en-US" sz="3800" dirty="0" smtClean="0"/>
              <a:t>Condemned </a:t>
            </a:r>
            <a:r>
              <a:rPr lang="en-US" sz="3800" dirty="0"/>
              <a:t>or scheduled for </a:t>
            </a:r>
            <a:r>
              <a:rPr lang="en-US" sz="3800" dirty="0" smtClean="0"/>
              <a:t>demolition.</a:t>
            </a:r>
            <a:endParaRPr lang="en-US" sz="3800" dirty="0"/>
          </a:p>
          <a:p>
            <a:r>
              <a:rPr lang="en-US" sz="3800" u="sng" dirty="0"/>
              <a:t>Transitory units </a:t>
            </a:r>
            <a:r>
              <a:rPr lang="en-US" sz="3800" dirty="0"/>
              <a:t>within TLs such as RV pad </a:t>
            </a:r>
            <a:r>
              <a:rPr lang="en-US" sz="3800" dirty="0" smtClean="0"/>
              <a:t>sites or marina slips.</a:t>
            </a:r>
          </a:p>
          <a:p>
            <a:r>
              <a:rPr lang="en-US" sz="3800" dirty="0" smtClean="0"/>
              <a:t>Under </a:t>
            </a:r>
            <a:r>
              <a:rPr lang="en-US" sz="3800" dirty="0"/>
              <a:t>construction or remodeling for conversion to a nonresidential purpose.</a:t>
            </a:r>
          </a:p>
          <a:p>
            <a:pPr lvl="0"/>
            <a:r>
              <a:rPr lang="en-US" sz="3800" dirty="0" smtClean="0"/>
              <a:t>Used </a:t>
            </a:r>
            <a:r>
              <a:rPr lang="en-US" sz="3800" dirty="0"/>
              <a:t>solely for nonresidential </a:t>
            </a:r>
            <a:r>
              <a:rPr lang="en-US" sz="3800" dirty="0" smtClean="0"/>
              <a:t>storage; solely as </a:t>
            </a:r>
            <a:r>
              <a:rPr lang="en-US" sz="3800" dirty="0"/>
              <a:t>offices or businesses in which no one is </a:t>
            </a:r>
            <a:r>
              <a:rPr lang="en-US" sz="3800" dirty="0" smtClean="0"/>
              <a:t>living; or solely for </a:t>
            </a:r>
            <a:r>
              <a:rPr lang="en-US" sz="3800" dirty="0"/>
              <a:t>ceremonial </a:t>
            </a:r>
            <a:r>
              <a:rPr lang="en-US" sz="3800" dirty="0" smtClean="0"/>
              <a:t>purposes.</a:t>
            </a:r>
          </a:p>
          <a:p>
            <a:r>
              <a:rPr lang="en-US" sz="3800" dirty="0"/>
              <a:t>Under construction and will </a:t>
            </a:r>
            <a:r>
              <a:rPr lang="en-US" sz="3800" b="1" dirty="0"/>
              <a:t>not</a:t>
            </a:r>
            <a:r>
              <a:rPr lang="en-US" sz="3800" dirty="0"/>
              <a:t> be habitable (closed to the elements with final roof, windows, and doors) on Census Day, April 1, </a:t>
            </a:r>
            <a:r>
              <a:rPr lang="en-US" sz="3800" dirty="0" smtClean="0"/>
              <a:t>2020.</a:t>
            </a:r>
            <a:endParaRPr lang="en-US" sz="3800" dirty="0"/>
          </a:p>
          <a:p>
            <a:endParaRPr lang="en-US" b="1" i="1" dirty="0" smtClean="0"/>
          </a:p>
        </p:txBody>
      </p:sp>
      <p:sp>
        <p:nvSpPr>
          <p:cNvPr id="6" name="Slide Number Placeholder 5"/>
          <p:cNvSpPr>
            <a:spLocks noGrp="1"/>
          </p:cNvSpPr>
          <p:nvPr>
            <p:ph type="sldNum" sz="quarter" idx="10"/>
          </p:nvPr>
        </p:nvSpPr>
        <p:spPr/>
        <p:txBody>
          <a:bodyPr/>
          <a:lstStyle/>
          <a:p>
            <a:fld id="{25B02A65-3D1E-45BD-9983-4ADAC5079F8B}" type="slidenum">
              <a:rPr lang="en-US" smtClean="0"/>
              <a:pPr/>
              <a:t>21</a:t>
            </a:fld>
            <a:endParaRPr lang="en-US" dirty="0"/>
          </a:p>
        </p:txBody>
      </p:sp>
    </p:spTree>
    <p:extLst>
      <p:ext uri="{BB962C8B-B14F-4D97-AF65-F5344CB8AC3E}">
        <p14:creationId xmlns:p14="http://schemas.microsoft.com/office/powerpoint/2010/main" val="3009746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613" y="0"/>
            <a:ext cx="10972800" cy="1143000"/>
          </a:xfrm>
        </p:spPr>
        <p:txBody>
          <a:bodyPr>
            <a:normAutofit/>
          </a:bodyPr>
          <a:lstStyle/>
          <a:p>
            <a:r>
              <a:rPr lang="en-US" b="1" dirty="0" smtClean="0">
                <a:solidFill>
                  <a:srgbClr val="C00000"/>
                </a:solidFill>
                <a:cs typeface="Times New Roman" panose="02020603050405020304" pitchFamily="18" charset="0"/>
              </a:rPr>
              <a:t>City style address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65613" y="990600"/>
            <a:ext cx="10459587" cy="5029200"/>
          </a:xfrm>
        </p:spPr>
        <p:txBody>
          <a:bodyPr>
            <a:normAutofit/>
          </a:bodyPr>
          <a:lstStyle/>
          <a:p>
            <a:r>
              <a:rPr lang="en-US" dirty="0" smtClean="0"/>
              <a:t>Include a </a:t>
            </a:r>
            <a:r>
              <a:rPr lang="en-US" dirty="0"/>
              <a:t>house number and street name </a:t>
            </a:r>
            <a:r>
              <a:rPr lang="en-US" dirty="0" smtClean="0"/>
              <a:t>(e.g., </a:t>
            </a:r>
            <a:r>
              <a:rPr lang="en-US" dirty="0"/>
              <a:t>212 Elm </a:t>
            </a:r>
            <a:r>
              <a:rPr lang="en-US" dirty="0" smtClean="0"/>
              <a:t>St </a:t>
            </a:r>
            <a:r>
              <a:rPr lang="en-US" dirty="0"/>
              <a:t>or 137 Clark </a:t>
            </a:r>
            <a:r>
              <a:rPr lang="en-US" dirty="0" smtClean="0"/>
              <a:t>Ct Apt 3</a:t>
            </a:r>
            <a:r>
              <a:rPr lang="en-US" dirty="0"/>
              <a:t> </a:t>
            </a:r>
            <a:r>
              <a:rPr lang="en-US" dirty="0" smtClean="0"/>
              <a:t>or 35A Fourth Ave W).</a:t>
            </a:r>
          </a:p>
          <a:p>
            <a:pPr lvl="1">
              <a:buSzPct val="75000"/>
              <a:buFont typeface="Courier New" panose="02070309020205020404" pitchFamily="49" charset="0"/>
              <a:buChar char="o"/>
            </a:pPr>
            <a:r>
              <a:rPr lang="en-US" dirty="0" smtClean="0"/>
              <a:t>For 2020 LUCA, participants adding multiunit addresses must </a:t>
            </a:r>
            <a:r>
              <a:rPr lang="en-US" dirty="0"/>
              <a:t>provide unit identifiers </a:t>
            </a:r>
            <a:r>
              <a:rPr lang="en-US" dirty="0" smtClean="0"/>
              <a:t>(e.g., Apt </a:t>
            </a:r>
            <a:r>
              <a:rPr lang="en-US" dirty="0"/>
              <a:t>1, Apt 2, Unit A, Unit B</a:t>
            </a:r>
            <a:r>
              <a:rPr lang="en-US" dirty="0" smtClean="0"/>
              <a:t>).</a:t>
            </a:r>
            <a:endParaRPr lang="en-US" b="1" i="1" dirty="0" smtClean="0"/>
          </a:p>
        </p:txBody>
      </p:sp>
      <p:sp>
        <p:nvSpPr>
          <p:cNvPr id="6" name="Slide Number Placeholder 5"/>
          <p:cNvSpPr>
            <a:spLocks noGrp="1"/>
          </p:cNvSpPr>
          <p:nvPr>
            <p:ph type="sldNum" sz="quarter" idx="10"/>
          </p:nvPr>
        </p:nvSpPr>
        <p:spPr/>
        <p:txBody>
          <a:bodyPr/>
          <a:lstStyle/>
          <a:p>
            <a:fld id="{25B02A65-3D1E-45BD-9983-4ADAC5079F8B}" type="slidenum">
              <a:rPr lang="en-US" smtClean="0"/>
              <a:pPr/>
              <a:t>22</a:t>
            </a:fld>
            <a:endParaRPr lang="en-US" dirty="0"/>
          </a:p>
        </p:txBody>
      </p:sp>
    </p:spTree>
    <p:extLst>
      <p:ext uri="{BB962C8B-B14F-4D97-AF65-F5344CB8AC3E}">
        <p14:creationId xmlns:p14="http://schemas.microsoft.com/office/powerpoint/2010/main" val="3158014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1" y="0"/>
            <a:ext cx="10972800" cy="1143000"/>
          </a:xfrm>
        </p:spPr>
        <p:txBody>
          <a:bodyPr/>
          <a:lstStyle/>
          <a:p>
            <a:r>
              <a:rPr lang="en-US" b="1" dirty="0" smtClean="0">
                <a:solidFill>
                  <a:srgbClr val="C00000"/>
                </a:solidFill>
                <a:cs typeface="Times New Roman" panose="02020603050405020304" pitchFamily="18" charset="0"/>
              </a:rPr>
              <a:t>Non-city </a:t>
            </a:r>
            <a:r>
              <a:rPr lang="en-US" b="1" dirty="0">
                <a:solidFill>
                  <a:srgbClr val="C00000"/>
                </a:solidFill>
                <a:cs typeface="Times New Roman" panose="02020603050405020304" pitchFamily="18" charset="0"/>
              </a:rPr>
              <a:t>s</a:t>
            </a:r>
            <a:r>
              <a:rPr lang="en-US" b="1" dirty="0" smtClean="0">
                <a:solidFill>
                  <a:srgbClr val="C00000"/>
                </a:solidFill>
                <a:cs typeface="Times New Roman" panose="02020603050405020304" pitchFamily="18" charset="0"/>
              </a:rPr>
              <a:t>tyle address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28291" y="990601"/>
            <a:ext cx="10972800" cy="3276600"/>
          </a:xfrm>
        </p:spPr>
        <p:txBody>
          <a:bodyPr>
            <a:normAutofit lnSpcReduction="10000"/>
          </a:bodyPr>
          <a:lstStyle/>
          <a:p>
            <a:r>
              <a:rPr lang="en-US" dirty="0" smtClean="0"/>
              <a:t>Do </a:t>
            </a:r>
            <a:r>
              <a:rPr lang="en-US" dirty="0"/>
              <a:t>not include a house number and/or a street </a:t>
            </a:r>
            <a:r>
              <a:rPr lang="en-US" dirty="0" smtClean="0"/>
              <a:t>name.</a:t>
            </a:r>
          </a:p>
          <a:p>
            <a:r>
              <a:rPr lang="en-US" dirty="0" smtClean="0"/>
              <a:t>May include </a:t>
            </a:r>
            <a:r>
              <a:rPr lang="en-US" b="1" dirty="0" smtClean="0"/>
              <a:t>incomplete</a:t>
            </a:r>
            <a:r>
              <a:rPr lang="en-US" dirty="0" smtClean="0"/>
              <a:t> </a:t>
            </a:r>
            <a:r>
              <a:rPr lang="en-US" dirty="0"/>
              <a:t>house number and street </a:t>
            </a:r>
            <a:r>
              <a:rPr lang="en-US" dirty="0" smtClean="0"/>
              <a:t>name.</a:t>
            </a:r>
          </a:p>
          <a:p>
            <a:r>
              <a:rPr lang="en-US" dirty="0" smtClean="0"/>
              <a:t>Frequently </a:t>
            </a:r>
            <a:r>
              <a:rPr lang="en-US" dirty="0"/>
              <a:t>used non-city style mailing addresses include:</a:t>
            </a:r>
          </a:p>
          <a:p>
            <a:pPr lvl="1">
              <a:buSzPct val="75000"/>
              <a:buFont typeface="Courier New" panose="02070309020205020404" pitchFamily="49" charset="0"/>
              <a:buChar char="o"/>
            </a:pPr>
            <a:r>
              <a:rPr lang="en-US" dirty="0" smtClean="0"/>
              <a:t>Location Description with map spot.</a:t>
            </a:r>
          </a:p>
          <a:p>
            <a:pPr lvl="1">
              <a:buSzPct val="75000"/>
              <a:buFont typeface="Courier New" panose="02070309020205020404" pitchFamily="49" charset="0"/>
              <a:buChar char="o"/>
            </a:pPr>
            <a:r>
              <a:rPr lang="en-US" dirty="0" smtClean="0"/>
              <a:t>Rural </a:t>
            </a:r>
            <a:r>
              <a:rPr lang="en-US" dirty="0"/>
              <a:t>route and box </a:t>
            </a:r>
            <a:r>
              <a:rPr lang="en-US" dirty="0" smtClean="0"/>
              <a:t>number.</a:t>
            </a:r>
            <a:endParaRPr lang="en-US" dirty="0"/>
          </a:p>
          <a:p>
            <a:pPr lvl="1">
              <a:buSzPct val="75000"/>
              <a:buFont typeface="Courier New" panose="02070309020205020404" pitchFamily="49" charset="0"/>
              <a:buChar char="o"/>
            </a:pPr>
            <a:r>
              <a:rPr lang="en-US" dirty="0"/>
              <a:t>Highway contract route and box </a:t>
            </a:r>
            <a:r>
              <a:rPr lang="en-US" dirty="0" smtClean="0"/>
              <a:t>number.</a:t>
            </a:r>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23</a:t>
            </a:fld>
            <a:endParaRPr lang="en-US" dirty="0"/>
          </a:p>
        </p:txBody>
      </p:sp>
    </p:spTree>
    <p:extLst>
      <p:ext uri="{BB962C8B-B14F-4D97-AF65-F5344CB8AC3E}">
        <p14:creationId xmlns:p14="http://schemas.microsoft.com/office/powerpoint/2010/main" val="8002073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1" y="0"/>
            <a:ext cx="10972800" cy="1143000"/>
          </a:xfrm>
        </p:spPr>
        <p:txBody>
          <a:bodyPr/>
          <a:lstStyle/>
          <a:p>
            <a:r>
              <a:rPr lang="en-US" b="1" dirty="0">
                <a:solidFill>
                  <a:srgbClr val="C00000"/>
                </a:solidFill>
                <a:cs typeface="Times New Roman" panose="02020603050405020304" pitchFamily="18" charset="0"/>
              </a:rPr>
              <a:t>LUCA </a:t>
            </a:r>
            <a:r>
              <a:rPr lang="en-US" b="1" dirty="0" smtClean="0">
                <a:solidFill>
                  <a:srgbClr val="C00000"/>
                </a:solidFill>
                <a:cs typeface="Times New Roman" panose="02020603050405020304" pitchFamily="18" charset="0"/>
              </a:rPr>
              <a:t>liaison</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28291" y="914400"/>
            <a:ext cx="10972799" cy="5148527"/>
          </a:xfrm>
        </p:spPr>
        <p:txBody>
          <a:bodyPr>
            <a:normAutofit/>
          </a:bodyPr>
          <a:lstStyle/>
          <a:p>
            <a:r>
              <a:rPr lang="en-US" sz="3600" dirty="0"/>
              <a:t>Individual assigned/appointed to position </a:t>
            </a:r>
            <a:r>
              <a:rPr lang="en-US" sz="3600" dirty="0" smtClean="0"/>
              <a:t>by the </a:t>
            </a:r>
            <a:r>
              <a:rPr lang="en-US" sz="3600" dirty="0"/>
              <a:t>Highest Elected </a:t>
            </a:r>
            <a:r>
              <a:rPr lang="en-US" sz="3600" dirty="0" smtClean="0"/>
              <a:t>Official (HEO).</a:t>
            </a:r>
            <a:endParaRPr lang="en-US" sz="3600" dirty="0"/>
          </a:p>
          <a:p>
            <a:pPr lvl="1">
              <a:buSzPct val="75000"/>
              <a:buFont typeface="Courier New" panose="02070309020205020404" pitchFamily="49" charset="0"/>
              <a:buChar char="o"/>
            </a:pPr>
            <a:r>
              <a:rPr lang="en-US" sz="3200" dirty="0"/>
              <a:t>Main point of contact for </a:t>
            </a:r>
            <a:r>
              <a:rPr lang="en-US" sz="3200" dirty="0" smtClean="0"/>
              <a:t>2020 LUCA.</a:t>
            </a:r>
            <a:endParaRPr lang="en-US" sz="3200" dirty="0"/>
          </a:p>
          <a:p>
            <a:pPr lvl="1">
              <a:buSzPct val="75000"/>
              <a:buFont typeface="Courier New" panose="02070309020205020404" pitchFamily="49" charset="0"/>
              <a:buChar char="o"/>
            </a:pPr>
            <a:r>
              <a:rPr lang="en-US" sz="3200" dirty="0" smtClean="0"/>
              <a:t>Census Bureau ships all LUCA materials to their attention.</a:t>
            </a:r>
            <a:endParaRPr lang="en-US" sz="3200" dirty="0"/>
          </a:p>
          <a:p>
            <a:pPr lvl="1">
              <a:buSzPct val="75000"/>
              <a:buFont typeface="Courier New" panose="02070309020205020404" pitchFamily="49" charset="0"/>
              <a:buChar char="o"/>
            </a:pPr>
            <a:r>
              <a:rPr lang="en-US" sz="3200" dirty="0"/>
              <a:t>Responsible for </a:t>
            </a:r>
            <a:r>
              <a:rPr lang="en-US" sz="3200" dirty="0" smtClean="0"/>
              <a:t>safeguarding materials.</a:t>
            </a:r>
            <a:endParaRPr lang="en-US" sz="3200" dirty="0"/>
          </a:p>
          <a:p>
            <a:pPr lvl="1">
              <a:buSzPct val="75000"/>
              <a:buFont typeface="Courier New" panose="02070309020205020404" pitchFamily="49" charset="0"/>
              <a:buChar char="o"/>
            </a:pPr>
            <a:r>
              <a:rPr lang="en-US" sz="3200" dirty="0"/>
              <a:t>Responsible for destroying (or returning) LUCA materials and signing out using the </a:t>
            </a:r>
            <a:r>
              <a:rPr lang="en-US" sz="3200" i="1" dirty="0"/>
              <a:t>Destruction or Return of Title 13 Materials Form (D-2012</a:t>
            </a:r>
            <a:r>
              <a:rPr lang="en-US" sz="3200" i="1" dirty="0" smtClean="0"/>
              <a:t>)</a:t>
            </a:r>
            <a:r>
              <a:rPr lang="en-US" sz="3200" dirty="0" smtClean="0"/>
              <a:t>.</a:t>
            </a:r>
            <a:endParaRPr lang="en-US" sz="3200"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24</a:t>
            </a:fld>
            <a:endParaRPr lang="en-US" dirty="0"/>
          </a:p>
        </p:txBody>
      </p:sp>
    </p:spTree>
    <p:extLst>
      <p:ext uri="{BB962C8B-B14F-4D97-AF65-F5344CB8AC3E}">
        <p14:creationId xmlns:p14="http://schemas.microsoft.com/office/powerpoint/2010/main" val="3522943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291" y="0"/>
            <a:ext cx="10972800" cy="1143000"/>
          </a:xfrm>
        </p:spPr>
        <p:txBody>
          <a:bodyPr/>
          <a:lstStyle/>
          <a:p>
            <a:r>
              <a:rPr lang="en-US" b="1" dirty="0">
                <a:solidFill>
                  <a:srgbClr val="C00000"/>
                </a:solidFill>
                <a:cs typeface="Times New Roman" panose="02020603050405020304" pitchFamily="18" charset="0"/>
              </a:rPr>
              <a:t>LUCA </a:t>
            </a:r>
            <a:r>
              <a:rPr lang="en-US" b="1" dirty="0" smtClean="0">
                <a:solidFill>
                  <a:srgbClr val="C00000"/>
                </a:solidFill>
                <a:cs typeface="Times New Roman" panose="02020603050405020304" pitchFamily="18" charset="0"/>
              </a:rPr>
              <a:t>reviewer</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628291" y="914400"/>
            <a:ext cx="10972800" cy="5148527"/>
          </a:xfrm>
        </p:spPr>
        <p:txBody>
          <a:bodyPr>
            <a:normAutofit/>
          </a:bodyPr>
          <a:lstStyle/>
          <a:p>
            <a:r>
              <a:rPr lang="en-US" sz="3600" dirty="0" smtClean="0"/>
              <a:t>Individual(s) </a:t>
            </a:r>
            <a:r>
              <a:rPr lang="en-US" sz="3600" dirty="0"/>
              <a:t>selected </a:t>
            </a:r>
            <a:r>
              <a:rPr lang="en-US" sz="3600" dirty="0" smtClean="0"/>
              <a:t>by the HEO and/or LUCA Liaison </a:t>
            </a:r>
            <a:r>
              <a:rPr lang="en-US" sz="3600" dirty="0"/>
              <a:t>to </a:t>
            </a:r>
            <a:r>
              <a:rPr lang="en-US" sz="3600" dirty="0" smtClean="0"/>
              <a:t>assist with conducting </a:t>
            </a:r>
            <a:r>
              <a:rPr lang="en-US" sz="3600" dirty="0"/>
              <a:t>the </a:t>
            </a:r>
            <a:r>
              <a:rPr lang="en-US" sz="3600" dirty="0" smtClean="0"/>
              <a:t>LUCA review.</a:t>
            </a:r>
            <a:endParaRPr lang="en-US" sz="3600" dirty="0"/>
          </a:p>
          <a:p>
            <a:pPr lvl="1">
              <a:buSzPct val="75000"/>
              <a:buFont typeface="Courier New" panose="02070309020205020404" pitchFamily="49" charset="0"/>
              <a:buChar char="o"/>
            </a:pPr>
            <a:r>
              <a:rPr lang="en-US" sz="3200" dirty="0"/>
              <a:t>Must sign the confidentiality </a:t>
            </a:r>
            <a:r>
              <a:rPr lang="en-US" sz="3200" dirty="0" smtClean="0"/>
              <a:t>agreement prior to beginning review.</a:t>
            </a:r>
            <a:endParaRPr lang="en-US" sz="3200" dirty="0"/>
          </a:p>
          <a:p>
            <a:pPr lvl="1">
              <a:buSzPct val="75000"/>
              <a:buFont typeface="Courier New" panose="02070309020205020404" pitchFamily="49" charset="0"/>
              <a:buChar char="o"/>
            </a:pPr>
            <a:r>
              <a:rPr lang="en-US" sz="3200" dirty="0" smtClean="0"/>
              <a:t>May review </a:t>
            </a:r>
            <a:r>
              <a:rPr lang="en-US" sz="3200" dirty="0"/>
              <a:t>the census </a:t>
            </a:r>
            <a:r>
              <a:rPr lang="en-US" sz="3200" dirty="0" smtClean="0"/>
              <a:t>address list in addition to </a:t>
            </a:r>
            <a:r>
              <a:rPr lang="en-US" sz="3200" dirty="0"/>
              <a:t>the liaison.</a:t>
            </a:r>
          </a:p>
          <a:p>
            <a:pPr lvl="1">
              <a:buSzPct val="75000"/>
              <a:buFont typeface="Courier New" panose="02070309020205020404" pitchFamily="49" charset="0"/>
              <a:buChar char="o"/>
            </a:pPr>
            <a:r>
              <a:rPr lang="en-US" sz="3200" dirty="0"/>
              <a:t>Responsible for </a:t>
            </a:r>
            <a:r>
              <a:rPr lang="en-US" sz="3200" dirty="0" smtClean="0"/>
              <a:t>safeguarding materials.</a:t>
            </a:r>
            <a:endParaRPr lang="en-US" sz="3200" dirty="0"/>
          </a:p>
          <a:p>
            <a:pPr lvl="1">
              <a:buSzPct val="75000"/>
              <a:buFont typeface="Courier New" panose="02070309020205020404" pitchFamily="49" charset="0"/>
              <a:buChar char="o"/>
            </a:pPr>
            <a:r>
              <a:rPr lang="en-US" sz="3200" dirty="0"/>
              <a:t>Must sign out of 2020 LUCA on the </a:t>
            </a:r>
            <a:r>
              <a:rPr lang="en-US" sz="3200" i="1" dirty="0"/>
              <a:t>Destruction or Return of Title 13 Materials Form (D-2012</a:t>
            </a:r>
            <a:r>
              <a:rPr lang="en-US" sz="3200" i="1" dirty="0" smtClean="0"/>
              <a:t>)</a:t>
            </a:r>
            <a:r>
              <a:rPr lang="en-US" sz="3200" dirty="0" smtClean="0"/>
              <a:t>.</a:t>
            </a:r>
            <a:endParaRPr lang="en-US" sz="3200"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25</a:t>
            </a:fld>
            <a:endParaRPr lang="en-US" dirty="0"/>
          </a:p>
        </p:txBody>
      </p:sp>
    </p:spTree>
    <p:extLst>
      <p:ext uri="{BB962C8B-B14F-4D97-AF65-F5344CB8AC3E}">
        <p14:creationId xmlns:p14="http://schemas.microsoft.com/office/powerpoint/2010/main" val="13827606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613" y="0"/>
            <a:ext cx="10972800" cy="1143000"/>
          </a:xfrm>
        </p:spPr>
        <p:txBody>
          <a:bodyPr>
            <a:normAutofit/>
          </a:bodyPr>
          <a:lstStyle/>
          <a:p>
            <a:r>
              <a:rPr lang="en-US" b="1" dirty="0" smtClean="0">
                <a:solidFill>
                  <a:srgbClr val="C00000"/>
                </a:solidFill>
                <a:cs typeface="Times New Roman" panose="02020603050405020304" pitchFamily="18" charset="0"/>
              </a:rPr>
              <a:t>Census Geography hierarchy diagram</a:t>
            </a:r>
            <a:endParaRPr lang="en-US" b="1" dirty="0">
              <a:solidFill>
                <a:srgbClr val="C00000"/>
              </a:solidFill>
              <a:cs typeface="Times New Roman" panose="02020603050405020304" pitchFamily="18" charset="0"/>
            </a:endParaRPr>
          </a:p>
        </p:txBody>
      </p:sp>
      <p:pic>
        <p:nvPicPr>
          <p:cNvPr id="5" name="Picture 4" descr="Author uses this image as a visual of the Census geographic hierarchy in diagram format." title="Census Bureau geographic hierarchy nesting diagram graphic"/>
          <p:cNvPicPr>
            <a:picLocks noChangeAspect="1"/>
          </p:cNvPicPr>
          <p:nvPr/>
        </p:nvPicPr>
        <p:blipFill>
          <a:blip r:embed="rId3"/>
          <a:srcRect t="15845" r="2965" b="26919"/>
          <a:stretch>
            <a:fillRect/>
          </a:stretch>
        </p:blipFill>
        <p:spPr>
          <a:xfrm>
            <a:off x="1066800" y="990600"/>
            <a:ext cx="10210800" cy="5029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0"/>
          </p:nvPr>
        </p:nvSpPr>
        <p:spPr/>
        <p:txBody>
          <a:bodyPr/>
          <a:lstStyle/>
          <a:p>
            <a:fld id="{25B02A65-3D1E-45BD-9983-4ADAC5079F8B}" type="slidenum">
              <a:rPr lang="en-US" smtClean="0"/>
              <a:pPr/>
              <a:t>26</a:t>
            </a:fld>
            <a:endParaRPr lang="en-US" dirty="0"/>
          </a:p>
        </p:txBody>
      </p:sp>
    </p:spTree>
    <p:extLst>
      <p:ext uri="{BB962C8B-B14F-4D97-AF65-F5344CB8AC3E}">
        <p14:creationId xmlns:p14="http://schemas.microsoft.com/office/powerpoint/2010/main" val="37033140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613" y="0"/>
            <a:ext cx="10972800" cy="1143000"/>
          </a:xfrm>
        </p:spPr>
        <p:txBody>
          <a:bodyPr>
            <a:normAutofit/>
          </a:bodyPr>
          <a:lstStyle/>
          <a:p>
            <a:r>
              <a:rPr lang="en-US" b="1" dirty="0" smtClean="0">
                <a:solidFill>
                  <a:srgbClr val="C00000"/>
                </a:solidFill>
                <a:cs typeface="Times New Roman" panose="02020603050405020304" pitchFamily="18" charset="0"/>
              </a:rPr>
              <a:t>Census Geography hierarchy graphic</a:t>
            </a:r>
            <a:endParaRPr lang="en-US" b="1" dirty="0">
              <a:solidFill>
                <a:srgbClr val="C00000"/>
              </a:solidFill>
              <a:cs typeface="Times New Roman" panose="02020603050405020304" pitchFamily="18" charset="0"/>
            </a:endParaRPr>
          </a:p>
        </p:txBody>
      </p:sp>
      <p:pic>
        <p:nvPicPr>
          <p:cNvPr id="7" name="Picture 3" descr="Author uses this image as a visual of the Census geographic hierarchy in map format rather than diagram format." title="Census Bureau geographic hierarchy nesting map graphic"/>
          <p:cNvPicPr>
            <a:picLocks noChangeAspect="1" noChangeArrowheads="1"/>
          </p:cNvPicPr>
          <p:nvPr/>
        </p:nvPicPr>
        <p:blipFill>
          <a:blip r:embed="rId3">
            <a:lum contrast="38000"/>
            <a:extLst>
              <a:ext uri="{28A0092B-C50C-407E-A947-70E740481C1C}">
                <a14:useLocalDpi xmlns:a14="http://schemas.microsoft.com/office/drawing/2010/main" val="0"/>
              </a:ext>
            </a:extLst>
          </a:blip>
          <a:srcRect l="842" t="7317" r="3159" b="11464"/>
          <a:stretch>
            <a:fillRect/>
          </a:stretch>
        </p:blipFill>
        <p:spPr>
          <a:xfrm>
            <a:off x="1289727" y="963127"/>
            <a:ext cx="9724572" cy="50841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Slide Number Placeholder 5"/>
          <p:cNvSpPr>
            <a:spLocks noGrp="1"/>
          </p:cNvSpPr>
          <p:nvPr>
            <p:ph type="sldNum" sz="quarter" idx="10"/>
          </p:nvPr>
        </p:nvSpPr>
        <p:spPr/>
        <p:txBody>
          <a:bodyPr/>
          <a:lstStyle/>
          <a:p>
            <a:fld id="{25B02A65-3D1E-45BD-9983-4ADAC5079F8B}" type="slidenum">
              <a:rPr lang="en-US" smtClean="0"/>
              <a:pPr/>
              <a:t>27</a:t>
            </a:fld>
            <a:endParaRPr lang="en-US" dirty="0"/>
          </a:p>
        </p:txBody>
      </p:sp>
    </p:spTree>
    <p:extLst>
      <p:ext uri="{BB962C8B-B14F-4D97-AF65-F5344CB8AC3E}">
        <p14:creationId xmlns:p14="http://schemas.microsoft.com/office/powerpoint/2010/main" val="17297018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372" y="0"/>
            <a:ext cx="10972800" cy="1143000"/>
          </a:xfrm>
        </p:spPr>
        <p:txBody>
          <a:bodyPr/>
          <a:lstStyle/>
          <a:p>
            <a:r>
              <a:rPr lang="en-US" b="1" dirty="0" smtClean="0">
                <a:solidFill>
                  <a:srgbClr val="C00000"/>
                </a:solidFill>
                <a:cs typeface="Times New Roman" panose="02020603050405020304" pitchFamily="18" charset="0"/>
              </a:rPr>
              <a:t>GEOID</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1144772" y="1143000"/>
            <a:ext cx="10439400" cy="4525963"/>
          </a:xfrm>
        </p:spPr>
        <p:txBody>
          <a:bodyPr>
            <a:normAutofit/>
          </a:bodyPr>
          <a:lstStyle/>
          <a:p>
            <a:r>
              <a:rPr lang="en-US" sz="3600" dirty="0" smtClean="0"/>
              <a:t>State = 42</a:t>
            </a:r>
          </a:p>
          <a:p>
            <a:pPr marL="971550" lvl="1" indent="-571500">
              <a:buSzPct val="75000"/>
              <a:buFont typeface="Courier New" panose="02070309020205020404" pitchFamily="49" charset="0"/>
              <a:buChar char="o"/>
            </a:pPr>
            <a:r>
              <a:rPr lang="en-US" sz="3600" dirty="0" smtClean="0"/>
              <a:t>County = 101</a:t>
            </a:r>
          </a:p>
          <a:p>
            <a:pPr marL="1371600" lvl="2" indent="-571500">
              <a:buSzPct val="75000"/>
              <a:buFont typeface="Courier New" panose="02070309020205020404" pitchFamily="49" charset="0"/>
              <a:buChar char="o"/>
            </a:pPr>
            <a:r>
              <a:rPr lang="en-US" sz="3600" dirty="0" smtClean="0"/>
              <a:t>Census Tract = 000101</a:t>
            </a:r>
          </a:p>
          <a:p>
            <a:pPr marL="1828800" lvl="3" indent="-571500">
              <a:buSzPct val="75000"/>
              <a:buFont typeface="Courier New" panose="02070309020205020404" pitchFamily="49" charset="0"/>
              <a:buChar char="o"/>
            </a:pPr>
            <a:r>
              <a:rPr lang="en-US" sz="3600" dirty="0" smtClean="0"/>
              <a:t>Census Block = 1001</a:t>
            </a:r>
          </a:p>
          <a:p>
            <a:r>
              <a:rPr lang="en-US" sz="3600" dirty="0" smtClean="0"/>
              <a:t>GEOID = 421010001011001</a:t>
            </a:r>
          </a:p>
          <a:p>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28</a:t>
            </a:fld>
            <a:endParaRPr lang="en-US" dirty="0"/>
          </a:p>
        </p:txBody>
      </p:sp>
    </p:spTree>
    <p:extLst>
      <p:ext uri="{BB962C8B-B14F-4D97-AF65-F5344CB8AC3E}">
        <p14:creationId xmlns:p14="http://schemas.microsoft.com/office/powerpoint/2010/main" val="41241072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372" y="0"/>
            <a:ext cx="10972800" cy="1143000"/>
          </a:xfrm>
        </p:spPr>
        <p:txBody>
          <a:bodyPr/>
          <a:lstStyle/>
          <a:p>
            <a:r>
              <a:rPr lang="en-US" b="1" dirty="0">
                <a:solidFill>
                  <a:srgbClr val="C00000"/>
                </a:solidFill>
                <a:cs typeface="Times New Roman" panose="02020603050405020304" pitchFamily="18" charset="0"/>
              </a:rPr>
              <a:t>Preparation for 2020 LUCA participation</a:t>
            </a:r>
          </a:p>
        </p:txBody>
      </p:sp>
      <p:sp>
        <p:nvSpPr>
          <p:cNvPr id="3" name="Content Placeholder 2"/>
          <p:cNvSpPr>
            <a:spLocks noGrp="1"/>
          </p:cNvSpPr>
          <p:nvPr>
            <p:ph idx="1"/>
          </p:nvPr>
        </p:nvSpPr>
        <p:spPr>
          <a:xfrm>
            <a:off x="611372" y="1143000"/>
            <a:ext cx="10972800" cy="4800600"/>
          </a:xfrm>
        </p:spPr>
        <p:txBody>
          <a:bodyPr>
            <a:normAutofit/>
          </a:bodyPr>
          <a:lstStyle/>
          <a:p>
            <a:r>
              <a:rPr lang="en-US" sz="3600" dirty="0">
                <a:cs typeface="Times New Roman" panose="02020603050405020304" pitchFamily="18" charset="0"/>
              </a:rPr>
              <a:t>Early tools.</a:t>
            </a:r>
          </a:p>
          <a:p>
            <a:pPr lvl="1">
              <a:buSzPct val="75000"/>
              <a:buFont typeface="Courier New" panose="02070309020205020404" pitchFamily="49" charset="0"/>
              <a:buChar char="o"/>
            </a:pPr>
            <a:r>
              <a:rPr lang="en-US" sz="3200" dirty="0">
                <a:cs typeface="Times New Roman" panose="02020603050405020304" pitchFamily="18" charset="0"/>
              </a:rPr>
              <a:t>Address </a:t>
            </a:r>
            <a:r>
              <a:rPr lang="en-US" sz="3200" dirty="0" smtClean="0">
                <a:cs typeface="Times New Roman" panose="02020603050405020304" pitchFamily="18" charset="0"/>
              </a:rPr>
              <a:t>Count List (formerly Address Block Counts). </a:t>
            </a:r>
            <a:r>
              <a:rPr lang="en-US" sz="3200" dirty="0">
                <a:cs typeface="Times New Roman" panose="02020603050405020304" pitchFamily="18" charset="0"/>
                <a:hlinkClick r:id="rId3"/>
              </a:rPr>
              <a:t>&lt;https://www.census.gov/geo/partnerships/luca.html&gt;</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a:cs typeface="Times New Roman" panose="02020603050405020304" pitchFamily="18" charset="0"/>
              </a:rPr>
              <a:t>Census Geocoder. </a:t>
            </a:r>
            <a:r>
              <a:rPr lang="en-US" sz="3200" kern="0" dirty="0">
                <a:solidFill>
                  <a:srgbClr val="0000FF"/>
                </a:solidFill>
                <a:ea typeface="Calibri"/>
                <a:cs typeface="Times New Roman" panose="02020603050405020304" pitchFamily="18" charset="0"/>
                <a:hlinkClick r:id="rId4"/>
              </a:rPr>
              <a:t>&lt;https://geocoding.geo.census.gov/geocoder/&gt;</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err="1" smtClean="0">
                <a:cs typeface="Times New Roman" panose="02020603050405020304" pitchFamily="18" charset="0"/>
              </a:rPr>
              <a:t>TIGERweb</a:t>
            </a:r>
            <a:r>
              <a:rPr lang="en-US" sz="3200" dirty="0" smtClean="0">
                <a:cs typeface="Times New Roman" panose="02020603050405020304" pitchFamily="18" charset="0"/>
              </a:rPr>
              <a:t>. </a:t>
            </a:r>
            <a:r>
              <a:rPr lang="en-US" sz="3200" kern="0" dirty="0" smtClean="0">
                <a:ln w="0"/>
                <a:solidFill>
                  <a:schemeClr val="accent1"/>
                </a:solidFill>
                <a:cs typeface="Times New Roman" panose="02020603050405020304" pitchFamily="18" charset="0"/>
                <a:hlinkClick r:id="rId5"/>
              </a:rPr>
              <a:t>&lt;</a:t>
            </a:r>
            <a:r>
              <a:rPr lang="en-US" sz="3200" kern="0" dirty="0">
                <a:ln w="0"/>
                <a:solidFill>
                  <a:schemeClr val="accent1"/>
                </a:solidFill>
                <a:cs typeface="Times New Roman" panose="02020603050405020304" pitchFamily="18" charset="0"/>
                <a:hlinkClick r:id="rId5"/>
              </a:rPr>
              <a:t>https://tigerweb.geo.census.gov/tigerweb/&gt;</a:t>
            </a:r>
            <a:endParaRPr lang="en-US" sz="3200" dirty="0">
              <a:cs typeface="Times New Roman" panose="02020603050405020304" pitchFamily="18" charset="0"/>
            </a:endParaRPr>
          </a:p>
          <a:p>
            <a:r>
              <a:rPr lang="en-US" sz="3600" dirty="0">
                <a:cs typeface="Times New Roman" panose="02020603050405020304" pitchFamily="18" charset="0"/>
              </a:rPr>
              <a:t>Product Preference combinations</a:t>
            </a:r>
            <a:r>
              <a:rPr lang="en-US" sz="3600" dirty="0" smtClean="0">
                <a:cs typeface="Times New Roman" panose="02020603050405020304" pitchFamily="18" charset="0"/>
              </a:rPr>
              <a:t>.</a:t>
            </a:r>
            <a:endParaRPr lang="en-US" sz="3600" dirty="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25B02A65-3D1E-45BD-9983-4ADAC5079F8B}" type="slidenum">
              <a:rPr lang="en-US" smtClean="0"/>
              <a:pPr/>
              <a:t>29</a:t>
            </a:fld>
            <a:endParaRPr lang="en-US" dirty="0"/>
          </a:p>
        </p:txBody>
      </p:sp>
    </p:spTree>
    <p:extLst>
      <p:ext uri="{BB962C8B-B14F-4D97-AF65-F5344CB8AC3E}">
        <p14:creationId xmlns:p14="http://schemas.microsoft.com/office/powerpoint/2010/main" val="617787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914400"/>
          </a:xfrm>
        </p:spPr>
        <p:txBody>
          <a:bodyPr>
            <a:normAutofit/>
          </a:bodyPr>
          <a:lstStyle/>
          <a:p>
            <a:r>
              <a:rPr lang="en-US" b="1" dirty="0">
                <a:solidFill>
                  <a:srgbClr val="C00000"/>
                </a:solidFill>
                <a:cs typeface="Times New Roman" panose="02020603050405020304" pitchFamily="18" charset="0"/>
              </a:rPr>
              <a:t>Agenda</a:t>
            </a:r>
          </a:p>
        </p:txBody>
      </p:sp>
      <p:sp>
        <p:nvSpPr>
          <p:cNvPr id="4" name="Content Placeholder 3"/>
          <p:cNvSpPr>
            <a:spLocks noGrp="1"/>
          </p:cNvSpPr>
          <p:nvPr>
            <p:ph sz="half" idx="1"/>
          </p:nvPr>
        </p:nvSpPr>
        <p:spPr>
          <a:xfrm>
            <a:off x="1085850" y="1143000"/>
            <a:ext cx="10020300" cy="5029200"/>
          </a:xfrm>
        </p:spPr>
        <p:txBody>
          <a:bodyPr>
            <a:normAutofit lnSpcReduction="10000"/>
          </a:bodyPr>
          <a:lstStyle/>
          <a:p>
            <a:r>
              <a:rPr lang="en-US" sz="3600" dirty="0" smtClean="0">
                <a:cs typeface="Times New Roman" panose="02020603050405020304" pitchFamily="18" charset="0"/>
              </a:rPr>
              <a:t>Introducing the 2020 Census and 2020 LUCA.</a:t>
            </a:r>
          </a:p>
          <a:p>
            <a:r>
              <a:rPr lang="en-US" sz="3600" dirty="0" smtClean="0">
                <a:cs typeface="Times New Roman" panose="02020603050405020304" pitchFamily="18" charset="0"/>
              </a:rPr>
              <a:t>U.S. Census Bureau terminology.</a:t>
            </a:r>
          </a:p>
          <a:p>
            <a:r>
              <a:rPr lang="en-US" sz="3600" dirty="0" smtClean="0">
                <a:cs typeface="Times New Roman" panose="02020603050405020304" pitchFamily="18" charset="0"/>
              </a:rPr>
              <a:t>Preparation for 2020 LUCA participation.</a:t>
            </a:r>
            <a:endParaRPr lang="en-US" sz="3200" dirty="0">
              <a:cs typeface="Times New Roman" panose="02020603050405020304" pitchFamily="18" charset="0"/>
            </a:endParaRPr>
          </a:p>
          <a:p>
            <a:r>
              <a:rPr lang="en-US" sz="3600" dirty="0" smtClean="0">
                <a:cs typeface="Times New Roman" panose="02020603050405020304" pitchFamily="18" charset="0"/>
              </a:rPr>
              <a:t>Support and assistance.</a:t>
            </a:r>
          </a:p>
          <a:p>
            <a:r>
              <a:rPr lang="en-US" sz="3600" dirty="0" smtClean="0">
                <a:cs typeface="Times New Roman" panose="02020603050405020304" pitchFamily="18" charset="0"/>
              </a:rPr>
              <a:t>Connect with us.</a:t>
            </a:r>
          </a:p>
          <a:p>
            <a:endParaRPr lang="en-US" sz="3600" dirty="0">
              <a:cs typeface="Times New Roman" panose="02020603050405020304" pitchFamily="18" charset="0"/>
            </a:endParaRPr>
          </a:p>
          <a:p>
            <a:pPr marL="0" indent="0">
              <a:spcBef>
                <a:spcPts val="0"/>
              </a:spcBef>
              <a:buNone/>
              <a:defRPr/>
            </a:pPr>
            <a:r>
              <a:rPr lang="en-US" sz="2400" i="1" dirty="0"/>
              <a:t>The 2020 LUCA materials and operational instructions are subject to change between the LUCA Training timeframe and the time you receive your materials for review in the spring of 2018; therefore, the examples shown in the various training modules may differ from the official materials</a:t>
            </a:r>
            <a:r>
              <a:rPr lang="en-US" sz="2400" i="1" dirty="0" smtClean="0"/>
              <a:t>.</a:t>
            </a:r>
            <a:endParaRPr lang="en-US" sz="2400" dirty="0">
              <a:cs typeface="Times New Roman" panose="02020603050405020304" pitchFamily="18" charset="0"/>
            </a:endParaRPr>
          </a:p>
        </p:txBody>
      </p:sp>
      <p:sp>
        <p:nvSpPr>
          <p:cNvPr id="6" name="Slide Number Placeholder 5"/>
          <p:cNvSpPr>
            <a:spLocks noGrp="1"/>
          </p:cNvSpPr>
          <p:nvPr>
            <p:ph type="sldNum" sz="quarter" idx="10"/>
          </p:nvPr>
        </p:nvSpPr>
        <p:spPr/>
        <p:txBody>
          <a:bodyPr/>
          <a:lstStyle/>
          <a:p>
            <a:fld id="{25B02A65-3D1E-45BD-9983-4ADAC5079F8B}" type="slidenum">
              <a:rPr lang="en-US" smtClean="0"/>
              <a:pPr/>
              <a:t>3</a:t>
            </a:fld>
            <a:endParaRPr lang="en-US" dirty="0"/>
          </a:p>
        </p:txBody>
      </p:sp>
    </p:spTree>
    <p:extLst>
      <p:ext uri="{BB962C8B-B14F-4D97-AF65-F5344CB8AC3E}">
        <p14:creationId xmlns:p14="http://schemas.microsoft.com/office/powerpoint/2010/main" val="3176975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a:solidFill>
                  <a:srgbClr val="C00000"/>
                </a:solidFill>
                <a:cs typeface="Times New Roman" panose="02020603050405020304" pitchFamily="18" charset="0"/>
              </a:rPr>
              <a:t>Product Preference </a:t>
            </a:r>
            <a:r>
              <a:rPr lang="en-US" b="1" dirty="0" smtClean="0">
                <a:solidFill>
                  <a:srgbClr val="C00000"/>
                </a:solidFill>
                <a:cs typeface="Times New Roman" panose="02020603050405020304" pitchFamily="18" charset="0"/>
              </a:rPr>
              <a:t>combinations</a:t>
            </a:r>
            <a:endParaRPr lang="en-US" b="1" dirty="0">
              <a:solidFill>
                <a:srgbClr val="C00000"/>
              </a:solidFill>
              <a:cs typeface="Times New Roman" panose="02020603050405020304" pitchFamily="18" charset="0"/>
            </a:endParaRPr>
          </a:p>
        </p:txBody>
      </p:sp>
      <p:sp>
        <p:nvSpPr>
          <p:cNvPr id="3" name="Content Placeholder 2"/>
          <p:cNvSpPr>
            <a:spLocks noGrp="1"/>
          </p:cNvSpPr>
          <p:nvPr>
            <p:ph idx="1"/>
          </p:nvPr>
        </p:nvSpPr>
        <p:spPr>
          <a:xfrm>
            <a:off x="914400" y="914400"/>
            <a:ext cx="10363200" cy="5181600"/>
          </a:xfrm>
        </p:spPr>
        <p:txBody>
          <a:bodyPr>
            <a:noAutofit/>
          </a:bodyPr>
          <a:lstStyle/>
          <a:p>
            <a:r>
              <a:rPr lang="en-US" dirty="0" smtClean="0"/>
              <a:t>Geographic Update Partnership Software </a:t>
            </a:r>
            <a:r>
              <a:rPr lang="en-US" sz="2400" dirty="0" smtClean="0"/>
              <a:t>(GUPS).</a:t>
            </a:r>
          </a:p>
          <a:p>
            <a:r>
              <a:rPr lang="en-US" dirty="0" smtClean="0"/>
              <a:t>Paper </a:t>
            </a:r>
            <a:r>
              <a:rPr lang="en-US" dirty="0"/>
              <a:t>Address List &amp; Large Format Paper </a:t>
            </a:r>
            <a:r>
              <a:rPr lang="en-US" dirty="0" smtClean="0"/>
              <a:t>Maps </a:t>
            </a:r>
            <a:r>
              <a:rPr lang="en-US" sz="2400" dirty="0" smtClean="0"/>
              <a:t>(Paper/Paper).</a:t>
            </a:r>
            <a:endParaRPr lang="en-US" sz="2400" dirty="0"/>
          </a:p>
          <a:p>
            <a:r>
              <a:rPr lang="en-US" dirty="0"/>
              <a:t>Paper Address List &amp; Large Format Paper Maps with </a:t>
            </a:r>
            <a:r>
              <a:rPr lang="en-US" dirty="0" smtClean="0"/>
              <a:t>PDF small format block maps </a:t>
            </a:r>
            <a:r>
              <a:rPr lang="en-US" sz="2400" dirty="0" smtClean="0"/>
              <a:t>(Paper/PaperPDF).</a:t>
            </a:r>
            <a:endParaRPr lang="en-US" sz="2400" dirty="0"/>
          </a:p>
          <a:p>
            <a:r>
              <a:rPr lang="en-US" dirty="0"/>
              <a:t>Paper Address List &amp; Digital </a:t>
            </a:r>
            <a:r>
              <a:rPr lang="en-US" dirty="0" smtClean="0"/>
              <a:t>Map </a:t>
            </a:r>
            <a:r>
              <a:rPr lang="en-US" sz="2400" dirty="0" smtClean="0"/>
              <a:t>(Paper/Digital).</a:t>
            </a:r>
            <a:endParaRPr lang="en-US" sz="2400" dirty="0"/>
          </a:p>
          <a:p>
            <a:r>
              <a:rPr lang="en-US" dirty="0"/>
              <a:t>Digital Address List &amp; Large Format Paper </a:t>
            </a:r>
            <a:r>
              <a:rPr lang="en-US" dirty="0" smtClean="0"/>
              <a:t>Maps </a:t>
            </a:r>
            <a:r>
              <a:rPr lang="en-US" sz="2400" dirty="0" smtClean="0"/>
              <a:t>(Digital/Paper).</a:t>
            </a:r>
            <a:endParaRPr lang="en-US" sz="2400" dirty="0"/>
          </a:p>
          <a:p>
            <a:r>
              <a:rPr lang="en-US" dirty="0"/>
              <a:t>Digital Address List &amp; Large Format Paper Maps with </a:t>
            </a:r>
            <a:r>
              <a:rPr lang="en-US" dirty="0" smtClean="0"/>
              <a:t>PDF small format block maps </a:t>
            </a:r>
            <a:r>
              <a:rPr lang="en-US" sz="2400" dirty="0" smtClean="0"/>
              <a:t>(Digital/PaperPDF).</a:t>
            </a:r>
            <a:endParaRPr lang="en-US" sz="2400" dirty="0"/>
          </a:p>
          <a:p>
            <a:r>
              <a:rPr lang="en-US" dirty="0"/>
              <a:t>Digital Address List &amp; Digital </a:t>
            </a:r>
            <a:r>
              <a:rPr lang="en-US" dirty="0" smtClean="0"/>
              <a:t>Map </a:t>
            </a:r>
            <a:r>
              <a:rPr lang="en-US" sz="2400" dirty="0" smtClean="0"/>
              <a:t>(Digital/Digital).</a:t>
            </a:r>
            <a:endParaRPr lang="en-US" sz="2400"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30</a:t>
            </a:fld>
            <a:endParaRPr lang="en-US" dirty="0"/>
          </a:p>
        </p:txBody>
      </p:sp>
    </p:spTree>
    <p:extLst>
      <p:ext uri="{BB962C8B-B14F-4D97-AF65-F5344CB8AC3E}">
        <p14:creationId xmlns:p14="http://schemas.microsoft.com/office/powerpoint/2010/main" val="1048338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rmAutofit/>
          </a:bodyPr>
          <a:lstStyle/>
          <a:p>
            <a:r>
              <a:rPr lang="en-US" b="1" dirty="0">
                <a:solidFill>
                  <a:srgbClr val="C00000"/>
                </a:solidFill>
                <a:cs typeface="Times New Roman" panose="02020603050405020304" pitchFamily="18" charset="0"/>
              </a:rPr>
              <a:t>Support and assistance</a:t>
            </a:r>
          </a:p>
        </p:txBody>
      </p:sp>
      <p:sp>
        <p:nvSpPr>
          <p:cNvPr id="3" name="Content Placeholder 2"/>
          <p:cNvSpPr>
            <a:spLocks noGrp="1"/>
          </p:cNvSpPr>
          <p:nvPr>
            <p:ph idx="1"/>
          </p:nvPr>
        </p:nvSpPr>
        <p:spPr>
          <a:xfrm>
            <a:off x="1028700" y="1143000"/>
            <a:ext cx="10134600" cy="5029200"/>
          </a:xfrm>
        </p:spPr>
        <p:txBody>
          <a:bodyPr>
            <a:normAutofit lnSpcReduction="10000"/>
          </a:bodyPr>
          <a:lstStyle/>
          <a:p>
            <a:r>
              <a:rPr lang="en-US" sz="3600" dirty="0"/>
              <a:t>Visit the 2020 LUCA Web site:</a:t>
            </a:r>
          </a:p>
          <a:p>
            <a:pPr marL="0" indent="0">
              <a:buNone/>
            </a:pPr>
            <a:r>
              <a:rPr lang="en-US" dirty="0">
                <a:hlinkClick r:id="rId3" tooltip="2020 LUCA website"/>
              </a:rPr>
              <a:t>&lt;https://www.census.gov/geo/partnerships/luca.html&gt;</a:t>
            </a:r>
            <a:endParaRPr lang="en-US" dirty="0"/>
          </a:p>
          <a:p>
            <a:pPr lvl="1">
              <a:buSzPct val="75000"/>
              <a:buFont typeface="Courier New" panose="02070309020205020404" pitchFamily="49" charset="0"/>
              <a:buChar char="o"/>
            </a:pPr>
            <a:r>
              <a:rPr lang="en-US" sz="3200" dirty="0"/>
              <a:t>Frequently Asked Questions document.</a:t>
            </a:r>
            <a:endParaRPr lang="en-US" sz="3600" dirty="0"/>
          </a:p>
          <a:p>
            <a:r>
              <a:rPr lang="en-US" sz="3600" dirty="0"/>
              <a:t>Contact us:</a:t>
            </a:r>
          </a:p>
          <a:p>
            <a:pPr lvl="1">
              <a:buSzPct val="75000"/>
              <a:buFont typeface="Courier New" panose="02070309020205020404" pitchFamily="49" charset="0"/>
              <a:buChar char="o"/>
            </a:pPr>
            <a:r>
              <a:rPr lang="en-US" sz="3200" dirty="0"/>
              <a:t>Geographic Programs Support Desk toll-free telephone number: 1-844-344-0169.</a:t>
            </a:r>
          </a:p>
          <a:p>
            <a:pPr lvl="1">
              <a:buSzPct val="75000"/>
              <a:buFont typeface="Courier New" panose="02070309020205020404" pitchFamily="49" charset="0"/>
              <a:buChar char="o"/>
            </a:pPr>
            <a:r>
              <a:rPr lang="en-US" sz="3200" dirty="0" smtClean="0"/>
              <a:t>XXXXXXXXXXX </a:t>
            </a:r>
            <a:r>
              <a:rPr lang="en-US" sz="3200" dirty="0"/>
              <a:t>RCC Geography Line: </a:t>
            </a:r>
            <a:r>
              <a:rPr lang="en-US" sz="3200" dirty="0" smtClean="0"/>
              <a:t>(xxx)xxx-xxxx</a:t>
            </a:r>
            <a:endParaRPr lang="en-US" sz="3200" dirty="0"/>
          </a:p>
          <a:p>
            <a:pPr lvl="1">
              <a:buSzPct val="75000"/>
              <a:buFont typeface="Courier New" panose="02070309020205020404" pitchFamily="49" charset="0"/>
              <a:buChar char="o"/>
            </a:pPr>
            <a:r>
              <a:rPr lang="en-US" sz="2800" dirty="0" smtClean="0"/>
              <a:t>Primary e-mail:  </a:t>
            </a:r>
            <a:r>
              <a:rPr lang="en-US" dirty="0">
                <a:hlinkClick r:id="rId4"/>
              </a:rPr>
              <a:t>&lt;GEO.2020.LUCA@census.gov</a:t>
            </a:r>
            <a:r>
              <a:rPr lang="en-US" dirty="0" smtClean="0">
                <a:hlinkClick r:id="rId4"/>
              </a:rPr>
              <a:t>&gt;</a:t>
            </a:r>
            <a:endParaRPr lang="en-US" dirty="0" smtClean="0"/>
          </a:p>
          <a:p>
            <a:pPr lvl="1">
              <a:buSzPct val="75000"/>
              <a:buFont typeface="Courier New" panose="02070309020205020404" pitchFamily="49" charset="0"/>
              <a:buChar char="o"/>
            </a:pPr>
            <a:r>
              <a:rPr lang="en-US" dirty="0" smtClean="0"/>
              <a:t>Regional e-mail</a:t>
            </a:r>
            <a:r>
              <a:rPr lang="en-US" dirty="0"/>
              <a:t>: </a:t>
            </a:r>
            <a:r>
              <a:rPr lang="en-US" dirty="0" smtClean="0"/>
              <a:t>xxxxxxxxxxx</a:t>
            </a:r>
            <a:r>
              <a:rPr lang="en-US" dirty="0" smtClean="0">
                <a:hlinkClick r:id="rId5"/>
              </a:rPr>
              <a:t>.geography@census.gov</a:t>
            </a:r>
            <a:r>
              <a:rPr lang="en-US" dirty="0" smtClean="0"/>
              <a:t> </a:t>
            </a:r>
            <a:endParaRPr lang="en-US" dirty="0"/>
          </a:p>
          <a:p>
            <a:pPr marL="457200" lvl="1" indent="0">
              <a:buSzPct val="75000"/>
              <a:buNone/>
            </a:pPr>
            <a:endParaRPr lang="en-US" dirty="0"/>
          </a:p>
        </p:txBody>
      </p:sp>
      <p:sp>
        <p:nvSpPr>
          <p:cNvPr id="6" name="Slide Number Placeholder 5"/>
          <p:cNvSpPr>
            <a:spLocks noGrp="1"/>
          </p:cNvSpPr>
          <p:nvPr>
            <p:ph type="sldNum" sz="quarter" idx="4294967295"/>
          </p:nvPr>
        </p:nvSpPr>
        <p:spPr/>
        <p:txBody>
          <a:bodyPr/>
          <a:lstStyle/>
          <a:p>
            <a:fld id="{03AE04C5-3085-4F64-BC65-54FE2DBF6EB1}" type="slidenum">
              <a:rPr lang="en-US" smtClean="0"/>
              <a:pPr/>
              <a:t>31</a:t>
            </a:fld>
            <a:endParaRPr lang="en-US" dirty="0"/>
          </a:p>
        </p:txBody>
      </p:sp>
    </p:spTree>
    <p:extLst>
      <p:ext uri="{BB962C8B-B14F-4D97-AF65-F5344CB8AC3E}">
        <p14:creationId xmlns:p14="http://schemas.microsoft.com/office/powerpoint/2010/main" val="1243451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5"/>
          <p:cNvSpPr>
            <a:spLocks noGrp="1"/>
          </p:cNvSpPr>
          <p:nvPr>
            <p:ph type="title"/>
          </p:nvPr>
        </p:nvSpPr>
        <p:spPr>
          <a:xfrm>
            <a:off x="1981200" y="14698"/>
            <a:ext cx="8229600" cy="1143000"/>
          </a:xfrm>
        </p:spPr>
        <p:txBody>
          <a:bodyPr>
            <a:normAutofit/>
          </a:bodyPr>
          <a:lstStyle/>
          <a:p>
            <a:r>
              <a:rPr lang="en-US" b="1" dirty="0">
                <a:solidFill>
                  <a:srgbClr val="C00000"/>
                </a:solidFill>
                <a:cs typeface="Times New Roman" panose="02020603050405020304" pitchFamily="18" charset="0"/>
              </a:rPr>
              <a:t>Connect with </a:t>
            </a:r>
            <a:r>
              <a:rPr lang="en-US" b="1" dirty="0" smtClean="0">
                <a:solidFill>
                  <a:srgbClr val="C00000"/>
                </a:solidFill>
                <a:cs typeface="Times New Roman" panose="02020603050405020304" pitchFamily="18" charset="0"/>
              </a:rPr>
              <a:t>us</a:t>
            </a:r>
            <a:endParaRPr lang="en-US" b="1" dirty="0">
              <a:solidFill>
                <a:srgbClr val="C00000"/>
              </a:solidFill>
              <a:cs typeface="Times New Roman" panose="02020603050405020304" pitchFamily="18" charset="0"/>
            </a:endParaRPr>
          </a:p>
        </p:txBody>
      </p:sp>
      <p:pic>
        <p:nvPicPr>
          <p:cNvPr id="10" name="Picture 8-envelope" descr="Author uses image to accompany the URL for signing up and managing Census alerts." title="Image of envelope and arro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3544" y="1157697"/>
            <a:ext cx="694500" cy="88775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notepad" descr="Author uses image to accompany the URL for the 2020 Census Memorandum Series.  The memo series documents decisions related to the 2020 Census." title="Image of paper and pen"/>
          <p:cNvPicPr/>
          <p:nvPr/>
        </p:nvPicPr>
        <p:blipFill>
          <a:blip r:embed="rId4"/>
          <a:stretch>
            <a:fillRect/>
          </a:stretch>
        </p:blipFill>
        <p:spPr>
          <a:xfrm>
            <a:off x="1581749" y="2286314"/>
            <a:ext cx="678090" cy="645493"/>
          </a:xfrm>
          <a:prstGeom prst="rect">
            <a:avLst/>
          </a:prstGeom>
        </p:spPr>
      </p:pic>
      <p:pic>
        <p:nvPicPr>
          <p:cNvPr id="1026" name="Picture 2-Census 2020 logo" descr="Author uses image to accompany the URL for locating additional information related to the 2020 Census." title="Image of United States Census 2020 logo"/>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95993" y="3819254"/>
            <a:ext cx="849603" cy="677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ACS logo" descr="Author uses image to accompany the URL for locating additional information related to the monthly American Community Survey." title="Image of the American Community Surve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1380" y="4852157"/>
            <a:ext cx="897397" cy="668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URLs and info for left side"/>
          <p:cNvSpPr/>
          <p:nvPr/>
        </p:nvSpPr>
        <p:spPr>
          <a:xfrm>
            <a:off x="2438400" y="1157697"/>
            <a:ext cx="3581400" cy="4770537"/>
          </a:xfrm>
          <a:prstGeom prst="rect">
            <a:avLst/>
          </a:prstGeom>
        </p:spPr>
        <p:txBody>
          <a:bodyPr wrap="square">
            <a:spAutoFit/>
          </a:bodyPr>
          <a:lstStyle/>
          <a:p>
            <a:pPr defTabSz="912903">
              <a:defRPr/>
            </a:pPr>
            <a:r>
              <a:rPr lang="en-US" sz="1600" dirty="0">
                <a:solidFill>
                  <a:prstClr val="black">
                    <a:lumMod val="75000"/>
                    <a:lumOff val="25000"/>
                  </a:prstClr>
                </a:solidFill>
                <a:latin typeface="Calibri" panose="020F0502020204030204" pitchFamily="34" charset="0"/>
                <a:cs typeface="Arial" panose="020B0604020202020204" pitchFamily="34" charset="0"/>
              </a:rPr>
              <a:t>Sign up for and manage alerts: </a:t>
            </a:r>
            <a:r>
              <a:rPr lang="en-US" sz="1600" dirty="0">
                <a:solidFill>
                  <a:prstClr val="black">
                    <a:lumMod val="75000"/>
                    <a:lumOff val="25000"/>
                  </a:prstClr>
                </a:solidFill>
                <a:latin typeface="Calibri" panose="020F0502020204030204" pitchFamily="34" charset="0"/>
                <a:cs typeface="Arial" panose="020B0604020202020204" pitchFamily="34" charset="0"/>
                <a:hlinkClick r:id="rId7" tooltip="Census Alerts"/>
              </a:rPr>
              <a:t>https://public.govdelivery.com/accounts/USCENSUS/subscriber/new</a:t>
            </a:r>
            <a:endParaRPr lang="en-US" sz="1600" dirty="0">
              <a:solidFill>
                <a:prstClr val="black">
                  <a:lumMod val="75000"/>
                  <a:lumOff val="25000"/>
                </a:prstClr>
              </a:solidFill>
              <a:latin typeface="Calibri" panose="020F0502020204030204" pitchFamily="34" charset="0"/>
              <a:cs typeface="Arial" panose="020B0604020202020204" pitchFamily="34" charset="0"/>
            </a:endParaRPr>
          </a:p>
          <a:p>
            <a:pPr defTabSz="912903">
              <a:defRPr/>
            </a:pPr>
            <a:endParaRPr lang="en-US" sz="1600" b="1" dirty="0">
              <a:solidFill>
                <a:prstClr val="black">
                  <a:lumMod val="75000"/>
                  <a:lumOff val="25000"/>
                </a:prstClr>
              </a:solidFill>
              <a:latin typeface="Calibri" panose="020F0502020204030204" pitchFamily="34" charset="0"/>
              <a:cs typeface="Arial" panose="020B0604020202020204" pitchFamily="34" charset="0"/>
            </a:endParaRPr>
          </a:p>
          <a:p>
            <a:pPr defTabSz="912903">
              <a:defRPr/>
            </a:pPr>
            <a:r>
              <a:rPr lang="en-US" sz="1600" dirty="0">
                <a:solidFill>
                  <a:prstClr val="black">
                    <a:lumMod val="75000"/>
                    <a:lumOff val="25000"/>
                  </a:prstClr>
                </a:solidFill>
                <a:latin typeface="Calibri" panose="020F0502020204030204" pitchFamily="34" charset="0"/>
                <a:cs typeface="Arial" panose="020B0604020202020204" pitchFamily="34" charset="0"/>
              </a:rPr>
              <a:t>More information on the 2020 Census Memorandum Series:</a:t>
            </a:r>
          </a:p>
          <a:p>
            <a:pPr defTabSz="912903">
              <a:defRPr/>
            </a:pPr>
            <a:r>
              <a:rPr lang="en-US" sz="1600" dirty="0">
                <a:solidFill>
                  <a:prstClr val="black">
                    <a:lumMod val="75000"/>
                    <a:lumOff val="25000"/>
                  </a:prstClr>
                </a:solidFill>
                <a:latin typeface="Calibri" panose="020F0502020204030204" pitchFamily="34" charset="0"/>
                <a:cs typeface="Arial" panose="020B0604020202020204" pitchFamily="34" charset="0"/>
                <a:hlinkClick r:id="rId8" tooltip="2020 Census Memorandum Series"/>
              </a:rPr>
              <a:t>https://www.census.gov/programs-surveys/decennial-census/2020-census/planning-management/memo-series.html</a:t>
            </a:r>
            <a:endParaRPr lang="en-US" sz="1600" dirty="0">
              <a:solidFill>
                <a:prstClr val="black">
                  <a:lumMod val="75000"/>
                  <a:lumOff val="25000"/>
                </a:prstClr>
              </a:solidFill>
              <a:latin typeface="Calibri" panose="020F0502020204030204" pitchFamily="34" charset="0"/>
              <a:cs typeface="Arial" panose="020B0604020202020204" pitchFamily="34" charset="0"/>
            </a:endParaRPr>
          </a:p>
          <a:p>
            <a:pPr marL="0" lvl="1" defTabSz="912903"/>
            <a:endParaRPr lang="en-US" sz="1600" dirty="0">
              <a:solidFill>
                <a:prstClr val="black">
                  <a:lumMod val="75000"/>
                  <a:lumOff val="25000"/>
                </a:prstClr>
              </a:solidFill>
              <a:latin typeface="Calibri" panose="020F0502020204030204" pitchFamily="34" charset="0"/>
              <a:cs typeface="Arial" panose="020B0604020202020204" pitchFamily="34" charset="0"/>
            </a:endParaRPr>
          </a:p>
          <a:p>
            <a:pPr marL="0" lvl="1" defTabSz="912903"/>
            <a:r>
              <a:rPr lang="en-US" sz="1600" dirty="0">
                <a:solidFill>
                  <a:prstClr val="black">
                    <a:lumMod val="75000"/>
                    <a:lumOff val="25000"/>
                  </a:prstClr>
                </a:solidFill>
                <a:latin typeface="Calibri" panose="020F0502020204030204" pitchFamily="34" charset="0"/>
                <a:cs typeface="Arial" panose="020B0604020202020204" pitchFamily="34" charset="0"/>
              </a:rPr>
              <a:t>More information on the 2020 Census:</a:t>
            </a:r>
          </a:p>
          <a:p>
            <a:pPr marL="0" lvl="1" defTabSz="912903"/>
            <a:r>
              <a:rPr lang="en-US" sz="1600" dirty="0">
                <a:solidFill>
                  <a:prstClr val="black">
                    <a:lumMod val="75000"/>
                    <a:lumOff val="25000"/>
                  </a:prstClr>
                </a:solidFill>
                <a:latin typeface="Calibri" panose="020F0502020204030204" pitchFamily="34" charset="0"/>
                <a:cs typeface="Arial" panose="020B0604020202020204" pitchFamily="34" charset="0"/>
                <a:hlinkClick r:id="rId9" tooltip="2020 Census"/>
              </a:rPr>
              <a:t>https://</a:t>
            </a:r>
            <a:r>
              <a:rPr lang="en-US" sz="1600" dirty="0" smtClean="0">
                <a:solidFill>
                  <a:prstClr val="black">
                    <a:lumMod val="75000"/>
                    <a:lumOff val="25000"/>
                  </a:prstClr>
                </a:solidFill>
                <a:latin typeface="Calibri" panose="020F0502020204030204" pitchFamily="34" charset="0"/>
                <a:cs typeface="Arial" panose="020B0604020202020204" pitchFamily="34" charset="0"/>
                <a:hlinkClick r:id="rId9" tooltip="2020 Census"/>
              </a:rPr>
              <a:t>www.census.gov/2020census</a:t>
            </a:r>
            <a:endParaRPr lang="en-US" sz="1600" dirty="0" smtClean="0">
              <a:solidFill>
                <a:prstClr val="black">
                  <a:lumMod val="75000"/>
                  <a:lumOff val="25000"/>
                </a:prstClr>
              </a:solidFill>
              <a:latin typeface="Calibri" panose="020F0502020204030204" pitchFamily="34" charset="0"/>
              <a:cs typeface="Arial" panose="020B0604020202020204" pitchFamily="34" charset="0"/>
            </a:endParaRPr>
          </a:p>
          <a:p>
            <a:pPr marL="0" lvl="1" defTabSz="912903"/>
            <a:endParaRPr lang="en-US" sz="1600" dirty="0">
              <a:solidFill>
                <a:prstClr val="black">
                  <a:lumMod val="75000"/>
                  <a:lumOff val="25000"/>
                </a:prstClr>
              </a:solidFill>
              <a:latin typeface="Calibri" panose="020F0502020204030204" pitchFamily="34" charset="0"/>
              <a:cs typeface="Arial" panose="020B0604020202020204" pitchFamily="34" charset="0"/>
            </a:endParaRPr>
          </a:p>
          <a:p>
            <a:pPr marL="0" lvl="1" defTabSz="912903"/>
            <a:endParaRPr lang="en-US" sz="1600" dirty="0">
              <a:solidFill>
                <a:prstClr val="black">
                  <a:lumMod val="75000"/>
                  <a:lumOff val="25000"/>
                </a:prstClr>
              </a:solidFill>
              <a:latin typeface="Calibri" panose="020F0502020204030204" pitchFamily="34" charset="0"/>
              <a:cs typeface="Arial" panose="020B0604020202020204" pitchFamily="34" charset="0"/>
            </a:endParaRPr>
          </a:p>
          <a:p>
            <a:pPr defTabSz="912903">
              <a:defRPr/>
            </a:pPr>
            <a:r>
              <a:rPr lang="en-US" sz="1600" dirty="0">
                <a:solidFill>
                  <a:prstClr val="black">
                    <a:lumMod val="75000"/>
                    <a:lumOff val="25000"/>
                  </a:prstClr>
                </a:solidFill>
                <a:latin typeface="Calibri" panose="020F0502020204030204" pitchFamily="34" charset="0"/>
                <a:cs typeface="Arial" panose="020B0604020202020204" pitchFamily="34" charset="0"/>
              </a:rPr>
              <a:t>More information on the American Community Survey:</a:t>
            </a:r>
          </a:p>
          <a:p>
            <a:pPr defTabSz="912903">
              <a:defRPr/>
            </a:pPr>
            <a:r>
              <a:rPr lang="en-US" sz="1600" dirty="0">
                <a:solidFill>
                  <a:prstClr val="black">
                    <a:lumMod val="75000"/>
                    <a:lumOff val="25000"/>
                  </a:prstClr>
                </a:solidFill>
                <a:latin typeface="Calibri" panose="020F0502020204030204" pitchFamily="34" charset="0"/>
                <a:cs typeface="Arial" panose="020B0604020202020204" pitchFamily="34" charset="0"/>
                <a:hlinkClick r:id="rId10" tooltip="American Community Survey"/>
              </a:rPr>
              <a:t>https://www.census.gov/programs-surveys/acs/</a:t>
            </a:r>
            <a:endParaRPr lang="en-US" sz="1600" dirty="0">
              <a:solidFill>
                <a:prstClr val="black">
                  <a:lumMod val="75000"/>
                  <a:lumOff val="25000"/>
                </a:prstClr>
              </a:solidFill>
              <a:latin typeface="Calibri" panose="020F0502020204030204" pitchFamily="34" charset="0"/>
              <a:cs typeface="Arial" panose="020B0604020202020204" pitchFamily="34" charset="0"/>
            </a:endParaRPr>
          </a:p>
        </p:txBody>
      </p:sp>
      <p:pic>
        <p:nvPicPr>
          <p:cNvPr id="14" name="Picture 13-Facebook icon" descr="Author uses image to accompany the URL for connecting with the Census Bureau on Facebook." title="Image of Facebook ico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17530" y="1157697"/>
            <a:ext cx="614056" cy="614056"/>
          </a:xfrm>
          <a:prstGeom prst="rect">
            <a:avLst/>
          </a:prstGeom>
        </p:spPr>
      </p:pic>
      <p:pic>
        <p:nvPicPr>
          <p:cNvPr id="13" name="Picture 12-Twitter icon" descr="Author uses image to accompany the URL for connecting with the Census Bureau on Twitter." title="Image of Twitter icon"/>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10062" y="2286314"/>
            <a:ext cx="628993" cy="530706"/>
          </a:xfrm>
          <a:prstGeom prst="rect">
            <a:avLst/>
          </a:prstGeom>
        </p:spPr>
      </p:pic>
      <p:pic>
        <p:nvPicPr>
          <p:cNvPr id="16" name="Picture 6-YouTube icon" descr="Author uses image to accompany the URL for connecting with the Census Bureau on YouTube." title="Image of YouTube ic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65278" y="3145683"/>
            <a:ext cx="718560" cy="718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Instagram icon" descr="Author uses image to accompany the URL for connecting with the Census Bureau on Instagram." title="Image of Instagram icon"/>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6613525" y="4133284"/>
            <a:ext cx="622067" cy="66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Pintrest icon" descr="Author uses image to accompany the URL for connecting with the Census Bureau on Pintrest." title="Image of Pintrest icon"/>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598399" y="5158643"/>
            <a:ext cx="652318" cy="6523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URLs info for right side"/>
          <p:cNvSpPr txBox="1">
            <a:spLocks/>
          </p:cNvSpPr>
          <p:nvPr/>
        </p:nvSpPr>
        <p:spPr>
          <a:xfrm>
            <a:off x="7391400" y="1157698"/>
            <a:ext cx="3801920" cy="4529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dirty="0">
                <a:solidFill>
                  <a:prstClr val="black">
                    <a:lumMod val="75000"/>
                    <a:lumOff val="25000"/>
                  </a:prstClr>
                </a:solidFill>
                <a:latin typeface="Calibri" panose="020F0502020204030204" pitchFamily="34" charset="0"/>
              </a:rPr>
              <a:t>facebook.com/uscensusbureau</a:t>
            </a: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r>
              <a:rPr lang="en-US" sz="1800" dirty="0">
                <a:solidFill>
                  <a:prstClr val="black">
                    <a:lumMod val="75000"/>
                    <a:lumOff val="25000"/>
                  </a:prstClr>
                </a:solidFill>
                <a:latin typeface="Calibri" panose="020F0502020204030204" pitchFamily="34" charset="0"/>
              </a:rPr>
              <a:t>twitter.com/uscensusbureau</a:t>
            </a: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r>
              <a:rPr lang="en-US" sz="1800" dirty="0">
                <a:solidFill>
                  <a:prstClr val="black">
                    <a:lumMod val="75000"/>
                    <a:lumOff val="25000"/>
                  </a:prstClr>
                </a:solidFill>
                <a:latin typeface="Calibri" panose="020F0502020204030204" pitchFamily="34" charset="0"/>
              </a:rPr>
              <a:t>youtube.com/user/uscensusbureau</a:t>
            </a: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endParaRPr lang="en-US" sz="1800" dirty="0" smtClean="0">
              <a:solidFill>
                <a:prstClr val="black">
                  <a:lumMod val="75000"/>
                  <a:lumOff val="25000"/>
                </a:prstClr>
              </a:solidFill>
              <a:latin typeface="Calibri" panose="020F0502020204030204" pitchFamily="34" charset="0"/>
            </a:endParaRPr>
          </a:p>
          <a:p>
            <a:pPr marL="0" indent="0">
              <a:buNone/>
            </a:pPr>
            <a:r>
              <a:rPr lang="en-US" sz="1800" dirty="0" smtClean="0">
                <a:solidFill>
                  <a:prstClr val="black">
                    <a:lumMod val="75000"/>
                    <a:lumOff val="25000"/>
                  </a:prstClr>
                </a:solidFill>
                <a:latin typeface="Calibri" panose="020F0502020204030204" pitchFamily="34" charset="0"/>
              </a:rPr>
              <a:t>instagram.com/uscensusbureau</a:t>
            </a:r>
            <a:endParaRPr lang="en-US" sz="1800" dirty="0">
              <a:solidFill>
                <a:prstClr val="black">
                  <a:lumMod val="75000"/>
                  <a:lumOff val="25000"/>
                </a:prstClr>
              </a:solidFill>
              <a:latin typeface="Calibri" panose="020F0502020204030204" pitchFamily="34" charset="0"/>
            </a:endParaRP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endParaRPr lang="en-US" sz="1800" dirty="0">
              <a:solidFill>
                <a:prstClr val="black">
                  <a:lumMod val="75000"/>
                  <a:lumOff val="25000"/>
                </a:prstClr>
              </a:solidFill>
              <a:latin typeface="Calibri" panose="020F0502020204030204" pitchFamily="34" charset="0"/>
            </a:endParaRPr>
          </a:p>
          <a:p>
            <a:pPr marL="0" indent="0">
              <a:buNone/>
            </a:pPr>
            <a:r>
              <a:rPr lang="en-US" sz="1800" dirty="0">
                <a:solidFill>
                  <a:prstClr val="black">
                    <a:lumMod val="75000"/>
                    <a:lumOff val="25000"/>
                  </a:prstClr>
                </a:solidFill>
                <a:latin typeface="Calibri" panose="020F0502020204030204" pitchFamily="34" charset="0"/>
              </a:rPr>
              <a:t>pinterest.com/uscensusbureau</a:t>
            </a:r>
          </a:p>
          <a:p>
            <a:pPr marL="0" indent="0">
              <a:buNone/>
            </a:pPr>
            <a:endParaRPr lang="en-US" sz="1600" dirty="0">
              <a:solidFill>
                <a:prstClr val="black">
                  <a:lumMod val="75000"/>
                  <a:lumOff val="25000"/>
                </a:prstClr>
              </a:solidFill>
              <a:latin typeface="Calibri" panose="020F0502020204030204" pitchFamily="34" charset="0"/>
            </a:endParaRPr>
          </a:p>
          <a:p>
            <a:pPr marL="0" indent="0">
              <a:buNone/>
            </a:pPr>
            <a:endParaRPr lang="en-US" sz="1600" dirty="0">
              <a:solidFill>
                <a:prstClr val="black">
                  <a:lumMod val="75000"/>
                  <a:lumOff val="25000"/>
                </a:prstClr>
              </a:solidFill>
              <a:latin typeface="Calibri" panose="020F0502020204030204" pitchFamily="34" charset="0"/>
            </a:endParaRPr>
          </a:p>
          <a:p>
            <a:pPr marL="0" indent="0">
              <a:buNone/>
            </a:pPr>
            <a:endParaRPr lang="en-US" sz="1600" dirty="0">
              <a:solidFill>
                <a:prstClr val="black">
                  <a:lumMod val="75000"/>
                  <a:lumOff val="25000"/>
                </a:prstClr>
              </a:solidFill>
              <a:latin typeface="Calibri" panose="020F0502020204030204" pitchFamily="34" charset="0"/>
            </a:endParaRPr>
          </a:p>
          <a:p>
            <a:pPr marL="0" indent="0">
              <a:buNone/>
            </a:pPr>
            <a:r>
              <a:rPr lang="en-US" sz="1600" dirty="0">
                <a:solidFill>
                  <a:prstClr val="black">
                    <a:lumMod val="75000"/>
                    <a:lumOff val="25000"/>
                  </a:prstClr>
                </a:solidFill>
                <a:latin typeface="Calibri" panose="020F0502020204030204" pitchFamily="34" charset="0"/>
              </a:rPr>
              <a:t>	</a:t>
            </a:r>
          </a:p>
          <a:p>
            <a:pPr marL="0" indent="0">
              <a:buNone/>
            </a:pPr>
            <a:endParaRPr lang="en-US" sz="1600" dirty="0">
              <a:solidFill>
                <a:prstClr val="black">
                  <a:lumMod val="75000"/>
                  <a:lumOff val="25000"/>
                </a:prstClr>
              </a:solidFill>
              <a:latin typeface="Calibri" panose="020F0502020204030204" pitchFamily="34" charset="0"/>
            </a:endParaRPr>
          </a:p>
          <a:p>
            <a:pPr marL="0" indent="0">
              <a:buNone/>
            </a:pPr>
            <a:endParaRPr lang="en-US" sz="1600" dirty="0">
              <a:solidFill>
                <a:prstClr val="black">
                  <a:lumMod val="75000"/>
                  <a:lumOff val="25000"/>
                </a:prstClr>
              </a:solidFill>
              <a:latin typeface="Calibri" panose="020F0502020204030204" pitchFamily="34" charset="0"/>
            </a:endParaRPr>
          </a:p>
          <a:p>
            <a:pPr marL="0" indent="0">
              <a:buNone/>
            </a:pPr>
            <a:r>
              <a:rPr lang="en-US" sz="1600" dirty="0">
                <a:solidFill>
                  <a:prstClr val="black">
                    <a:lumMod val="75000"/>
                    <a:lumOff val="25000"/>
                  </a:prstClr>
                </a:solidFill>
                <a:latin typeface="Calibri" panose="020F0502020204030204" pitchFamily="34" charset="0"/>
              </a:rPr>
              <a:t>        </a:t>
            </a:r>
          </a:p>
          <a:p>
            <a:pPr marL="0" indent="0">
              <a:buNone/>
            </a:pPr>
            <a:endParaRPr lang="en-US" sz="1600" dirty="0">
              <a:solidFill>
                <a:prstClr val="black">
                  <a:lumMod val="75000"/>
                  <a:lumOff val="25000"/>
                </a:prstClr>
              </a:solidFill>
              <a:latin typeface="Calibri" panose="020F0502020204030204" pitchFamily="34" charset="0"/>
            </a:endParaRPr>
          </a:p>
        </p:txBody>
      </p:sp>
      <p:sp>
        <p:nvSpPr>
          <p:cNvPr id="5" name="Slide Number Placeholder 4"/>
          <p:cNvSpPr>
            <a:spLocks noGrp="1"/>
          </p:cNvSpPr>
          <p:nvPr>
            <p:ph type="sldNum" sz="quarter" idx="10"/>
          </p:nvPr>
        </p:nvSpPr>
        <p:spPr/>
        <p:txBody>
          <a:bodyPr/>
          <a:lstStyle/>
          <a:p>
            <a:fld id="{25B02A65-3D1E-45BD-9983-4ADAC5079F8B}" type="slidenum">
              <a:rPr lang="en-US" smtClean="0"/>
              <a:pPr/>
              <a:t>32</a:t>
            </a:fld>
            <a:endParaRPr lang="en-US" dirty="0"/>
          </a:p>
        </p:txBody>
      </p:sp>
    </p:spTree>
    <p:extLst>
      <p:ext uri="{BB962C8B-B14F-4D97-AF65-F5344CB8AC3E}">
        <p14:creationId xmlns:p14="http://schemas.microsoft.com/office/powerpoint/2010/main" val="3429607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9326"/>
            <a:ext cx="10896600" cy="1023675"/>
          </a:xfrm>
        </p:spPr>
        <p:txBody>
          <a:bodyPr>
            <a:normAutofit/>
          </a:bodyPr>
          <a:lstStyle/>
          <a:p>
            <a:r>
              <a:rPr lang="en-US" b="1" dirty="0">
                <a:solidFill>
                  <a:srgbClr val="C00000"/>
                </a:solidFill>
                <a:cs typeface="Times New Roman" panose="02020603050405020304" pitchFamily="18" charset="0"/>
              </a:rPr>
              <a:t>Introducing the 2020 </a:t>
            </a:r>
            <a:r>
              <a:rPr lang="en-US" b="1" dirty="0" smtClean="0">
                <a:solidFill>
                  <a:srgbClr val="C00000"/>
                </a:solidFill>
                <a:cs typeface="Times New Roman" panose="02020603050405020304" pitchFamily="18" charset="0"/>
              </a:rPr>
              <a:t>Census </a:t>
            </a:r>
            <a:r>
              <a:rPr lang="en-US" b="1" dirty="0">
                <a:solidFill>
                  <a:srgbClr val="C00000"/>
                </a:solidFill>
                <a:cs typeface="Times New Roman" panose="02020603050405020304" pitchFamily="18" charset="0"/>
              </a:rPr>
              <a:t>and </a:t>
            </a:r>
            <a:r>
              <a:rPr lang="en-US" b="1" dirty="0" smtClean="0">
                <a:solidFill>
                  <a:srgbClr val="C00000"/>
                </a:solidFill>
                <a:cs typeface="Times New Roman" panose="02020603050405020304" pitchFamily="18" charset="0"/>
              </a:rPr>
              <a:t>2020 LUCA</a:t>
            </a:r>
            <a:endParaRPr lang="en-US" b="1" dirty="0">
              <a:solidFill>
                <a:srgbClr val="C00000"/>
              </a:solidFill>
              <a:cs typeface="Times New Roman" panose="02020603050405020304" pitchFamily="18" charset="0"/>
            </a:endParaRPr>
          </a:p>
        </p:txBody>
      </p:sp>
      <p:sp>
        <p:nvSpPr>
          <p:cNvPr id="4" name="Content Placeholder 3"/>
          <p:cNvSpPr>
            <a:spLocks noGrp="1"/>
          </p:cNvSpPr>
          <p:nvPr>
            <p:ph sz="half" idx="1"/>
          </p:nvPr>
        </p:nvSpPr>
        <p:spPr>
          <a:xfrm>
            <a:off x="1066800" y="1143001"/>
            <a:ext cx="10020300" cy="5029200"/>
          </a:xfrm>
        </p:spPr>
        <p:txBody>
          <a:bodyPr>
            <a:normAutofit/>
          </a:bodyPr>
          <a:lstStyle/>
          <a:p>
            <a:r>
              <a:rPr lang="en-US" sz="3600" dirty="0" smtClean="0">
                <a:cs typeface="Times New Roman" panose="02020603050405020304" pitchFamily="18" charset="0"/>
              </a:rPr>
              <a:t>The </a:t>
            </a:r>
            <a:r>
              <a:rPr lang="en-US" sz="3600" dirty="0">
                <a:cs typeface="Times New Roman" panose="02020603050405020304" pitchFamily="18" charset="0"/>
              </a:rPr>
              <a:t>d</a:t>
            </a:r>
            <a:r>
              <a:rPr lang="en-US" sz="3600" dirty="0" smtClean="0">
                <a:cs typeface="Times New Roman" panose="02020603050405020304" pitchFamily="18" charset="0"/>
              </a:rPr>
              <a:t>ecennial census.</a:t>
            </a:r>
          </a:p>
          <a:p>
            <a:pPr lvl="1">
              <a:buSzPct val="75000"/>
              <a:buFont typeface="Courier New" panose="02070309020205020404" pitchFamily="49" charset="0"/>
              <a:buChar char="o"/>
            </a:pPr>
            <a:r>
              <a:rPr lang="en-US" sz="3200" dirty="0" smtClean="0">
                <a:cs typeface="Times New Roman" panose="02020603050405020304" pitchFamily="18" charset="0"/>
              </a:rPr>
              <a:t>2020 Census Design.</a:t>
            </a:r>
          </a:p>
          <a:p>
            <a:r>
              <a:rPr lang="en-US" sz="3600" dirty="0" smtClean="0">
                <a:cs typeface="Times New Roman" panose="02020603050405020304" pitchFamily="18" charset="0"/>
              </a:rPr>
              <a:t>2020 LUCA.</a:t>
            </a:r>
          </a:p>
          <a:p>
            <a:pPr lvl="1">
              <a:buSzPct val="75000"/>
              <a:buFont typeface="Courier New" panose="02070309020205020404" pitchFamily="49" charset="0"/>
              <a:buChar char="o"/>
            </a:pPr>
            <a:r>
              <a:rPr lang="en-US" sz="3200" dirty="0">
                <a:cs typeface="Times New Roman" panose="02020603050405020304" pitchFamily="18" charset="0"/>
              </a:rPr>
              <a:t>LUCA </a:t>
            </a:r>
            <a:r>
              <a:rPr lang="en-US" sz="3200" dirty="0" smtClean="0">
                <a:cs typeface="Times New Roman" panose="02020603050405020304" pitchFamily="18" charset="0"/>
              </a:rPr>
              <a:t>background.</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a:cs typeface="Times New Roman" panose="02020603050405020304" pitchFamily="18" charset="0"/>
              </a:rPr>
              <a:t>Who </a:t>
            </a:r>
            <a:r>
              <a:rPr lang="en-US" sz="3200" dirty="0" smtClean="0">
                <a:cs typeface="Times New Roman" panose="02020603050405020304" pitchFamily="18" charset="0"/>
              </a:rPr>
              <a:t>can participate.</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a:cs typeface="Times New Roman" panose="02020603050405020304" pitchFamily="18" charset="0"/>
              </a:rPr>
              <a:t>What’s </a:t>
            </a:r>
            <a:r>
              <a:rPr lang="en-US" sz="3200" dirty="0" smtClean="0">
                <a:cs typeface="Times New Roman" panose="02020603050405020304" pitchFamily="18" charset="0"/>
              </a:rPr>
              <a:t>new </a:t>
            </a:r>
            <a:r>
              <a:rPr lang="en-US" sz="3200" dirty="0">
                <a:cs typeface="Times New Roman" panose="02020603050405020304" pitchFamily="18" charset="0"/>
              </a:rPr>
              <a:t>for 2020 </a:t>
            </a:r>
            <a:r>
              <a:rPr lang="en-US" sz="3200" dirty="0" smtClean="0">
                <a:cs typeface="Times New Roman" panose="02020603050405020304" pitchFamily="18" charset="0"/>
              </a:rPr>
              <a:t>LUCA.</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smtClean="0">
                <a:cs typeface="Times New Roman" panose="02020603050405020304" pitchFamily="18" charset="0"/>
              </a:rPr>
              <a:t>Title 13 – confidentiality and security.</a:t>
            </a:r>
            <a:endParaRPr lang="en-US" sz="3200" dirty="0">
              <a:cs typeface="Times New Roman" panose="02020603050405020304" pitchFamily="18" charset="0"/>
            </a:endParaRPr>
          </a:p>
          <a:p>
            <a:pPr lvl="1">
              <a:buSzPct val="75000"/>
              <a:buFont typeface="Courier New" panose="02070309020205020404" pitchFamily="49" charset="0"/>
              <a:buChar char="o"/>
            </a:pPr>
            <a:r>
              <a:rPr lang="en-US" sz="3200" dirty="0">
                <a:cs typeface="Times New Roman" panose="02020603050405020304" pitchFamily="18" charset="0"/>
              </a:rPr>
              <a:t>2020 LUCA </a:t>
            </a:r>
            <a:r>
              <a:rPr lang="en-US" sz="3200" dirty="0" smtClean="0">
                <a:cs typeface="Times New Roman" panose="02020603050405020304" pitchFamily="18" charset="0"/>
              </a:rPr>
              <a:t>schedule.</a:t>
            </a:r>
            <a:endParaRPr lang="en-US" sz="3200" dirty="0">
              <a:cs typeface="Times New Roman" panose="02020603050405020304" pitchFamily="18" charset="0"/>
            </a:endParaRPr>
          </a:p>
          <a:p>
            <a:pPr lvl="1"/>
            <a:endParaRPr lang="en-US" sz="3200" dirty="0" smtClean="0">
              <a:latin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0"/>
          </p:nvPr>
        </p:nvSpPr>
        <p:spPr/>
        <p:txBody>
          <a:bodyPr/>
          <a:lstStyle/>
          <a:p>
            <a:fld id="{25B02A65-3D1E-45BD-9983-4ADAC5079F8B}" type="slidenum">
              <a:rPr lang="en-US" smtClean="0"/>
              <a:pPr/>
              <a:t>4</a:t>
            </a:fld>
            <a:endParaRPr lang="en-US" dirty="0"/>
          </a:p>
        </p:txBody>
      </p:sp>
    </p:spTree>
    <p:extLst>
      <p:ext uri="{BB962C8B-B14F-4D97-AF65-F5344CB8AC3E}">
        <p14:creationId xmlns:p14="http://schemas.microsoft.com/office/powerpoint/2010/main" val="3040398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3666"/>
            <a:ext cx="8229600" cy="840734"/>
          </a:xfrm>
        </p:spPr>
        <p:txBody>
          <a:bodyPr>
            <a:noAutofit/>
          </a:bodyPr>
          <a:lstStyle/>
          <a:p>
            <a:r>
              <a:rPr lang="en-US" b="1" dirty="0">
                <a:solidFill>
                  <a:srgbClr val="C00000"/>
                </a:solidFill>
              </a:rPr>
              <a:t>The </a:t>
            </a:r>
            <a:r>
              <a:rPr lang="en-US" b="1" dirty="0" smtClean="0">
                <a:solidFill>
                  <a:srgbClr val="C00000"/>
                </a:solidFill>
              </a:rPr>
              <a:t>decennial census</a:t>
            </a:r>
            <a:endParaRPr lang="en-US" b="1" dirty="0">
              <a:solidFill>
                <a:srgbClr val="C00000"/>
              </a:solidFill>
            </a:endParaRPr>
          </a:p>
        </p:txBody>
      </p:sp>
      <p:sp>
        <p:nvSpPr>
          <p:cNvPr id="3" name="Content Placeholder 2"/>
          <p:cNvSpPr>
            <a:spLocks noGrp="1"/>
          </p:cNvSpPr>
          <p:nvPr>
            <p:ph sz="half" idx="1"/>
          </p:nvPr>
        </p:nvSpPr>
        <p:spPr>
          <a:xfrm>
            <a:off x="1066800" y="914400"/>
            <a:ext cx="10058400" cy="5257799"/>
          </a:xfrm>
        </p:spPr>
        <p:txBody>
          <a:bodyPr>
            <a:normAutofit fontScale="92500" lnSpcReduction="10000"/>
          </a:bodyPr>
          <a:lstStyle/>
          <a:p>
            <a:pPr marL="0" indent="0">
              <a:spcBef>
                <a:spcPts val="0"/>
              </a:spcBef>
              <a:buNone/>
            </a:pPr>
            <a:r>
              <a:rPr lang="en-US" sz="3200" dirty="0" smtClean="0">
                <a:cs typeface="Times New Roman" panose="02020603050405020304" pitchFamily="18" charset="0"/>
              </a:rPr>
              <a:t>The purpose is to </a:t>
            </a:r>
            <a:r>
              <a:rPr lang="en-US" sz="3200" b="1" dirty="0" smtClean="0">
                <a:cs typeface="Times New Roman" panose="02020603050405020304" pitchFamily="18" charset="0"/>
              </a:rPr>
              <a:t>conduct</a:t>
            </a:r>
            <a:r>
              <a:rPr lang="en-US" sz="3200" dirty="0" smtClean="0">
                <a:cs typeface="Times New Roman" panose="02020603050405020304" pitchFamily="18" charset="0"/>
              </a:rPr>
              <a:t> a census of population and housing and </a:t>
            </a:r>
            <a:r>
              <a:rPr lang="en-US" sz="3200" b="1" dirty="0" smtClean="0">
                <a:cs typeface="Times New Roman" panose="02020603050405020304" pitchFamily="18" charset="0"/>
              </a:rPr>
              <a:t>disseminate </a:t>
            </a:r>
            <a:r>
              <a:rPr lang="en-US" sz="3200" dirty="0" smtClean="0">
                <a:cs typeface="Times New Roman" panose="02020603050405020304" pitchFamily="18" charset="0"/>
              </a:rPr>
              <a:t>results to the President, the States, and the American People.</a:t>
            </a:r>
          </a:p>
          <a:p>
            <a:pPr>
              <a:spcBef>
                <a:spcPts val="0"/>
              </a:spcBef>
            </a:pPr>
            <a:r>
              <a:rPr lang="en-US" sz="3200" dirty="0" smtClean="0">
                <a:cs typeface="Times New Roman" panose="02020603050405020304" pitchFamily="18" charset="0"/>
              </a:rPr>
              <a:t>Uses of Census data:</a:t>
            </a:r>
          </a:p>
          <a:p>
            <a:pPr lvl="1">
              <a:spcBef>
                <a:spcPts val="0"/>
              </a:spcBef>
              <a:buSzPct val="75000"/>
              <a:buFont typeface="Courier New" panose="02070309020205020404" pitchFamily="49" charset="0"/>
              <a:buChar char="o"/>
            </a:pPr>
            <a:r>
              <a:rPr lang="en-US" sz="2800" b="1" dirty="0" smtClean="0">
                <a:cs typeface="Times New Roman" panose="02020603050405020304" pitchFamily="18" charset="0"/>
              </a:rPr>
              <a:t>Apportioning</a:t>
            </a:r>
            <a:r>
              <a:rPr lang="en-US" sz="2800" dirty="0" smtClean="0">
                <a:cs typeface="Times New Roman" panose="02020603050405020304" pitchFamily="18" charset="0"/>
              </a:rPr>
              <a:t> representation among states as mandated by Article 1, Section 2 of the U.S. Constitution.</a:t>
            </a:r>
          </a:p>
          <a:p>
            <a:pPr lvl="1">
              <a:spcBef>
                <a:spcPts val="0"/>
              </a:spcBef>
              <a:buSzPct val="75000"/>
              <a:buFont typeface="Courier New" panose="02070309020205020404" pitchFamily="49" charset="0"/>
              <a:buChar char="o"/>
            </a:pPr>
            <a:r>
              <a:rPr lang="en-US" sz="2800" b="1" dirty="0" smtClean="0">
                <a:cs typeface="Times New Roman" panose="02020603050405020304" pitchFamily="18" charset="0"/>
              </a:rPr>
              <a:t>Drawing</a:t>
            </a:r>
            <a:r>
              <a:rPr lang="en-US" sz="2800" dirty="0" smtClean="0">
                <a:cs typeface="Times New Roman" panose="02020603050405020304" pitchFamily="18" charset="0"/>
              </a:rPr>
              <a:t> congressional and state legislative districts, school districts and voting precincts.</a:t>
            </a:r>
          </a:p>
          <a:p>
            <a:pPr lvl="1">
              <a:spcBef>
                <a:spcPts val="0"/>
              </a:spcBef>
              <a:buSzPct val="75000"/>
              <a:buFont typeface="Courier New" panose="02070309020205020404" pitchFamily="49" charset="0"/>
              <a:buChar char="o"/>
            </a:pPr>
            <a:r>
              <a:rPr lang="en-US" sz="2800" b="1" dirty="0" smtClean="0">
                <a:cs typeface="Times New Roman" panose="02020603050405020304" pitchFamily="18" charset="0"/>
              </a:rPr>
              <a:t>Enforcing</a:t>
            </a:r>
            <a:r>
              <a:rPr lang="en-US" sz="2800" dirty="0" smtClean="0">
                <a:cs typeface="Times New Roman" panose="02020603050405020304" pitchFamily="18" charset="0"/>
              </a:rPr>
              <a:t> voting rights and civil rights legislation.</a:t>
            </a:r>
          </a:p>
          <a:p>
            <a:pPr lvl="1">
              <a:spcBef>
                <a:spcPts val="0"/>
              </a:spcBef>
              <a:buSzPct val="75000"/>
              <a:buFont typeface="Courier New" panose="02070309020205020404" pitchFamily="49" charset="0"/>
              <a:buChar char="o"/>
            </a:pPr>
            <a:r>
              <a:rPr lang="en-US" sz="2800" b="1" dirty="0" smtClean="0">
                <a:cs typeface="Times New Roman" panose="02020603050405020304" pitchFamily="18" charset="0"/>
              </a:rPr>
              <a:t>Distributing</a:t>
            </a:r>
            <a:r>
              <a:rPr lang="en-US" sz="2800" dirty="0" smtClean="0">
                <a:cs typeface="Times New Roman" panose="02020603050405020304" pitchFamily="18" charset="0"/>
              </a:rPr>
              <a:t> federal dollars.</a:t>
            </a:r>
          </a:p>
          <a:p>
            <a:pPr lvl="1">
              <a:spcBef>
                <a:spcPts val="0"/>
              </a:spcBef>
              <a:buSzPct val="75000"/>
              <a:buFont typeface="Courier New" panose="02070309020205020404" pitchFamily="49" charset="0"/>
              <a:buChar char="o"/>
            </a:pPr>
            <a:r>
              <a:rPr lang="en-US" sz="2800" b="1" dirty="0" smtClean="0">
                <a:cs typeface="Times New Roman" panose="02020603050405020304" pitchFamily="18" charset="0"/>
              </a:rPr>
              <a:t>Informing</a:t>
            </a:r>
            <a:r>
              <a:rPr lang="en-US" sz="2800" dirty="0" smtClean="0">
                <a:cs typeface="Times New Roman" panose="02020603050405020304" pitchFamily="18" charset="0"/>
              </a:rPr>
              <a:t> planning decisions of tribal, federal, state and local government </a:t>
            </a:r>
            <a:r>
              <a:rPr lang="en-US" sz="2800" dirty="0">
                <a:cs typeface="Times New Roman" panose="02020603050405020304" pitchFamily="18" charset="0"/>
              </a:rPr>
              <a:t>and organizational decisions (e.g., where to locate, size of market, etc.) of businesses and </a:t>
            </a:r>
            <a:r>
              <a:rPr lang="en-US" sz="2800" dirty="0" smtClean="0">
                <a:cs typeface="Times New Roman" panose="02020603050405020304" pitchFamily="18" charset="0"/>
              </a:rPr>
              <a:t>non-profits.</a:t>
            </a:r>
            <a:endParaRPr lang="en-US" sz="2800" dirty="0" smtClean="0"/>
          </a:p>
          <a:p>
            <a:pPr marL="0" indent="0">
              <a:buNone/>
            </a:pPr>
            <a:endParaRPr lang="en-US"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5</a:t>
            </a:fld>
            <a:endParaRPr lang="en-US" dirty="0"/>
          </a:p>
        </p:txBody>
      </p:sp>
    </p:spTree>
    <p:extLst>
      <p:ext uri="{BB962C8B-B14F-4D97-AF65-F5344CB8AC3E}">
        <p14:creationId xmlns:p14="http://schemas.microsoft.com/office/powerpoint/2010/main" val="548289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14300"/>
            <a:ext cx="8229600" cy="1143000"/>
          </a:xfrm>
        </p:spPr>
        <p:txBody>
          <a:bodyPr>
            <a:normAutofit/>
          </a:bodyPr>
          <a:lstStyle/>
          <a:p>
            <a:r>
              <a:rPr lang="en-US" b="1" dirty="0">
                <a:solidFill>
                  <a:srgbClr val="C00000"/>
                </a:solidFill>
                <a:cs typeface="Times New Roman" panose="02020603050405020304" pitchFamily="18" charset="0"/>
              </a:rPr>
              <a:t>2020 Census Design</a:t>
            </a:r>
          </a:p>
        </p:txBody>
      </p:sp>
      <p:pic>
        <p:nvPicPr>
          <p:cNvPr id="4" name="Content Placeholder 3" descr="Authors use the graphic to illustrate the moderinization of the 2020 Census design process through the flow of four descriptive sections; Establish Where to Count, Motivate People to Respond, Count the Population and Release Census Results.  Each of the four sections is discussed as they relate to the census address list and the 2020 LUCA operation." title="Image of the 2020 Census Design"/>
          <p:cNvPicPr>
            <a:picLocks noGrp="1" noChangeAspect="1"/>
          </p:cNvPicPr>
          <p:nvPr>
            <p:ph idx="1"/>
          </p:nvPr>
        </p:nvPicPr>
        <p:blipFill>
          <a:blip r:embed="rId3"/>
          <a:stretch>
            <a:fillRect/>
          </a:stretch>
        </p:blipFill>
        <p:spPr>
          <a:xfrm>
            <a:off x="1651258" y="1019957"/>
            <a:ext cx="8889484" cy="4999844"/>
          </a:xfrm>
          <a:prstGeom prst="rect">
            <a:avLst/>
          </a:prstGeom>
        </p:spPr>
      </p:pic>
      <p:sp>
        <p:nvSpPr>
          <p:cNvPr id="6" name="Slide Number Placeholder 5"/>
          <p:cNvSpPr>
            <a:spLocks noGrp="1"/>
          </p:cNvSpPr>
          <p:nvPr>
            <p:ph type="sldNum" sz="quarter" idx="10"/>
          </p:nvPr>
        </p:nvSpPr>
        <p:spPr/>
        <p:txBody>
          <a:bodyPr/>
          <a:lstStyle/>
          <a:p>
            <a:fld id="{25B02A65-3D1E-45BD-9983-4ADAC5079F8B}" type="slidenum">
              <a:rPr lang="en-US" smtClean="0"/>
              <a:pPr/>
              <a:t>6</a:t>
            </a:fld>
            <a:endParaRPr lang="en-US" dirty="0"/>
          </a:p>
        </p:txBody>
      </p:sp>
    </p:spTree>
    <p:extLst>
      <p:ext uri="{BB962C8B-B14F-4D97-AF65-F5344CB8AC3E}">
        <p14:creationId xmlns:p14="http://schemas.microsoft.com/office/powerpoint/2010/main" val="388458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1981200" y="274638"/>
            <a:ext cx="8229600" cy="563562"/>
          </a:xfrm>
        </p:spPr>
        <p:txBody>
          <a:bodyPr>
            <a:noAutofit/>
          </a:bodyPr>
          <a:lstStyle/>
          <a:p>
            <a:pPr>
              <a:defRPr/>
            </a:pPr>
            <a:r>
              <a:rPr lang="en-US" b="1" dirty="0" smtClean="0">
                <a:solidFill>
                  <a:srgbClr val="C00000"/>
                </a:solidFill>
                <a:cs typeface="Times New Roman" panose="02020603050405020304" pitchFamily="18" charset="0"/>
              </a:rPr>
              <a:t>LUCA background</a:t>
            </a:r>
            <a:endParaRPr lang="en-US" b="1" dirty="0">
              <a:solidFill>
                <a:srgbClr val="C00000"/>
              </a:solidFill>
              <a:cs typeface="Arial" panose="020B0604020202020204" pitchFamily="34" charset="0"/>
            </a:endParaRPr>
          </a:p>
        </p:txBody>
      </p:sp>
      <p:sp>
        <p:nvSpPr>
          <p:cNvPr id="4099" name="Content Placeholder 2"/>
          <p:cNvSpPr>
            <a:spLocks noGrp="1"/>
          </p:cNvSpPr>
          <p:nvPr>
            <p:ph idx="1"/>
          </p:nvPr>
        </p:nvSpPr>
        <p:spPr>
          <a:xfrm>
            <a:off x="1066800" y="1048743"/>
            <a:ext cx="10134600" cy="5123457"/>
          </a:xfrm>
        </p:spPr>
        <p:txBody>
          <a:bodyPr>
            <a:normAutofit fontScale="92500"/>
          </a:bodyPr>
          <a:lstStyle/>
          <a:p>
            <a:pPr eaLnBrk="1" hangingPunct="1"/>
            <a:r>
              <a:rPr lang="en-US" altLang="en-US" sz="3900" dirty="0"/>
              <a:t>Authorized by the Census Address List Improvement Act of 1994 (Public Law 103-430</a:t>
            </a:r>
            <a:r>
              <a:rPr lang="en-US" altLang="en-US" sz="3900" dirty="0" smtClean="0"/>
              <a:t>).</a:t>
            </a:r>
            <a:endParaRPr lang="en-US" altLang="en-US" sz="3900" dirty="0"/>
          </a:p>
          <a:p>
            <a:r>
              <a:rPr lang="en-US" altLang="en-US" sz="3900" dirty="0" smtClean="0"/>
              <a:t>Implemented </a:t>
            </a:r>
            <a:r>
              <a:rPr lang="en-US" altLang="en-US" sz="3900" dirty="0"/>
              <a:t>in </a:t>
            </a:r>
            <a:r>
              <a:rPr lang="en-US" altLang="en-US" sz="3900" dirty="0" smtClean="0"/>
              <a:t>support </a:t>
            </a:r>
            <a:r>
              <a:rPr lang="en-US" altLang="en-US" sz="3900" dirty="0"/>
              <a:t>of the 2000 Census and refined to support the 2010 </a:t>
            </a:r>
            <a:r>
              <a:rPr lang="en-US" altLang="en-US" sz="3900" dirty="0" smtClean="0"/>
              <a:t>Census.</a:t>
            </a:r>
          </a:p>
          <a:p>
            <a:r>
              <a:rPr lang="en-US" altLang="en-US" sz="3900" dirty="0" smtClean="0"/>
              <a:t>Provides </a:t>
            </a:r>
            <a:r>
              <a:rPr lang="en-US" altLang="en-US" sz="3900" dirty="0"/>
              <a:t>a voluntary opportunity for designated representatives of tribal, </a:t>
            </a:r>
            <a:r>
              <a:rPr lang="en-US" altLang="en-US" sz="3900" dirty="0" smtClean="0"/>
              <a:t>state, </a:t>
            </a:r>
            <a:r>
              <a:rPr lang="en-US" altLang="en-US" sz="3900" dirty="0"/>
              <a:t>and local governments to review and comment on the addresses used to conduct the decennial </a:t>
            </a:r>
            <a:r>
              <a:rPr lang="en-US" altLang="en-US" sz="3900" dirty="0" smtClean="0"/>
              <a:t>census.</a:t>
            </a:r>
            <a:endParaRPr lang="en-US" altLang="en-US" sz="3900" dirty="0"/>
          </a:p>
          <a:p>
            <a:pPr eaLnBrk="1" hangingPunct="1">
              <a:buFont typeface="Arial" charset="0"/>
              <a:buNone/>
            </a:pPr>
            <a:endParaRPr lang="en-US" altLang="en-US" dirty="0" smtClean="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25B02A65-3D1E-45BD-9983-4ADAC5079F8B}" type="slidenum">
              <a:rPr lang="en-US" smtClean="0"/>
              <a:pPr/>
              <a:t>7</a:t>
            </a:fld>
            <a:endParaRPr lang="en-US" dirty="0"/>
          </a:p>
        </p:txBody>
      </p:sp>
    </p:spTree>
    <p:extLst>
      <p:ext uri="{BB962C8B-B14F-4D97-AF65-F5344CB8AC3E}">
        <p14:creationId xmlns:p14="http://schemas.microsoft.com/office/powerpoint/2010/main" val="3604685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37714"/>
            <a:ext cx="8229600" cy="715962"/>
          </a:xfrm>
        </p:spPr>
        <p:txBody>
          <a:bodyPr>
            <a:noAutofit/>
          </a:bodyPr>
          <a:lstStyle/>
          <a:p>
            <a:r>
              <a:rPr lang="en-US" b="1" dirty="0" smtClean="0">
                <a:solidFill>
                  <a:srgbClr val="C00000"/>
                </a:solidFill>
              </a:rPr>
              <a:t>Who </a:t>
            </a:r>
            <a:r>
              <a:rPr lang="en-US" b="1" dirty="0">
                <a:solidFill>
                  <a:srgbClr val="C00000"/>
                </a:solidFill>
              </a:rPr>
              <a:t>c</a:t>
            </a:r>
            <a:r>
              <a:rPr lang="en-US" b="1" dirty="0" smtClean="0">
                <a:solidFill>
                  <a:srgbClr val="C00000"/>
                </a:solidFill>
              </a:rPr>
              <a:t>an participate</a:t>
            </a:r>
            <a:endParaRPr lang="en-US" b="1" dirty="0">
              <a:solidFill>
                <a:srgbClr val="C00000"/>
              </a:solidFill>
            </a:endParaRPr>
          </a:p>
        </p:txBody>
      </p:sp>
      <p:sp>
        <p:nvSpPr>
          <p:cNvPr id="3" name="Content Placeholder 2"/>
          <p:cNvSpPr>
            <a:spLocks noGrp="1"/>
          </p:cNvSpPr>
          <p:nvPr>
            <p:ph idx="1"/>
          </p:nvPr>
        </p:nvSpPr>
        <p:spPr>
          <a:xfrm>
            <a:off x="1066800" y="853676"/>
            <a:ext cx="10058400" cy="4708539"/>
          </a:xfrm>
        </p:spPr>
        <p:txBody>
          <a:bodyPr>
            <a:noAutofit/>
          </a:bodyPr>
          <a:lstStyle/>
          <a:p>
            <a:r>
              <a:rPr lang="en-US" sz="3600" dirty="0"/>
              <a:t>Federally recognized tribes with a reservation and/or off-reservation trust </a:t>
            </a:r>
            <a:r>
              <a:rPr lang="en-US" sz="3600" dirty="0" smtClean="0"/>
              <a:t>land.</a:t>
            </a:r>
            <a:endParaRPr lang="en-US" sz="3600" dirty="0"/>
          </a:p>
          <a:p>
            <a:r>
              <a:rPr lang="en-US" sz="3600" dirty="0" smtClean="0"/>
              <a:t>States</a:t>
            </a:r>
            <a:r>
              <a:rPr lang="en-US" sz="3600" dirty="0"/>
              <a:t> </a:t>
            </a:r>
            <a:r>
              <a:rPr lang="en-US" sz="3600" dirty="0" smtClean="0"/>
              <a:t>and Counties.</a:t>
            </a:r>
            <a:endParaRPr lang="en-US" sz="3600" dirty="0"/>
          </a:p>
          <a:p>
            <a:r>
              <a:rPr lang="en-US" sz="3600" dirty="0" smtClean="0">
                <a:cs typeface="Times New Roman" panose="02020603050405020304" pitchFamily="18" charset="0"/>
              </a:rPr>
              <a:t>Incorporated places.</a:t>
            </a:r>
          </a:p>
          <a:p>
            <a:pPr lvl="1">
              <a:buSzPct val="75000"/>
              <a:buFont typeface="Courier New" panose="02070309020205020404" pitchFamily="49" charset="0"/>
              <a:buChar char="o"/>
            </a:pPr>
            <a:r>
              <a:rPr lang="en-US" sz="3200" dirty="0" smtClean="0">
                <a:cs typeface="Times New Roman" panose="02020603050405020304" pitchFamily="18" charset="0"/>
              </a:rPr>
              <a:t>Cities, towns, boroughs, villages.</a:t>
            </a:r>
            <a:endParaRPr lang="en-US" sz="3200" dirty="0">
              <a:cs typeface="Times New Roman" panose="02020603050405020304" pitchFamily="18" charset="0"/>
            </a:endParaRPr>
          </a:p>
          <a:p>
            <a:r>
              <a:rPr lang="en-US" sz="3600" dirty="0" smtClean="0"/>
              <a:t>Townships </a:t>
            </a:r>
            <a:r>
              <a:rPr lang="en-US" sz="3600" dirty="0"/>
              <a:t>(Minor Civil Divisions</a:t>
            </a:r>
            <a:r>
              <a:rPr lang="en-US" sz="3600" dirty="0" smtClean="0"/>
              <a:t>).</a:t>
            </a:r>
            <a:endParaRPr lang="en-US" sz="3600"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8</a:t>
            </a:fld>
            <a:endParaRPr lang="en-US" dirty="0"/>
          </a:p>
        </p:txBody>
      </p:sp>
    </p:spTree>
    <p:extLst>
      <p:ext uri="{BB962C8B-B14F-4D97-AF65-F5344CB8AC3E}">
        <p14:creationId xmlns:p14="http://schemas.microsoft.com/office/powerpoint/2010/main" val="10378904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700" y="108364"/>
            <a:ext cx="8610600" cy="806036"/>
          </a:xfrm>
        </p:spPr>
        <p:txBody>
          <a:bodyPr>
            <a:normAutofit/>
          </a:bodyPr>
          <a:lstStyle/>
          <a:p>
            <a:r>
              <a:rPr lang="en-US" b="1" dirty="0" smtClean="0">
                <a:solidFill>
                  <a:srgbClr val="C00000"/>
                </a:solidFill>
              </a:rPr>
              <a:t>What’s </a:t>
            </a:r>
            <a:r>
              <a:rPr lang="en-US" b="1" dirty="0">
                <a:solidFill>
                  <a:srgbClr val="C00000"/>
                </a:solidFill>
              </a:rPr>
              <a:t>n</a:t>
            </a:r>
            <a:r>
              <a:rPr lang="en-US" b="1" dirty="0" smtClean="0">
                <a:solidFill>
                  <a:srgbClr val="C00000"/>
                </a:solidFill>
              </a:rPr>
              <a:t>ew </a:t>
            </a:r>
            <a:r>
              <a:rPr lang="en-US" b="1" dirty="0">
                <a:solidFill>
                  <a:srgbClr val="C00000"/>
                </a:solidFill>
              </a:rPr>
              <a:t>for 2020 LUCA</a:t>
            </a:r>
          </a:p>
        </p:txBody>
      </p:sp>
      <p:sp>
        <p:nvSpPr>
          <p:cNvPr id="3" name="Content Placeholder 2"/>
          <p:cNvSpPr>
            <a:spLocks noGrp="1"/>
          </p:cNvSpPr>
          <p:nvPr>
            <p:ph idx="1"/>
          </p:nvPr>
        </p:nvSpPr>
        <p:spPr>
          <a:xfrm>
            <a:off x="1066800" y="914400"/>
            <a:ext cx="10058400" cy="5257800"/>
          </a:xfrm>
        </p:spPr>
        <p:txBody>
          <a:bodyPr>
            <a:noAutofit/>
          </a:bodyPr>
          <a:lstStyle/>
          <a:p>
            <a:r>
              <a:rPr lang="en-US" sz="2800" dirty="0"/>
              <a:t>Streamlined participation – Full Address List </a:t>
            </a:r>
            <a:r>
              <a:rPr lang="en-US" sz="2800" dirty="0" smtClean="0"/>
              <a:t>Review.</a:t>
            </a:r>
            <a:endParaRPr lang="en-US" sz="2800" dirty="0"/>
          </a:p>
          <a:p>
            <a:r>
              <a:rPr lang="en-US" sz="2800" dirty="0" smtClean="0"/>
              <a:t>Standard software format (.csv) for the digital address materials.</a:t>
            </a:r>
          </a:p>
          <a:p>
            <a:r>
              <a:rPr lang="en-US" sz="2800" dirty="0" smtClean="0"/>
              <a:t>“Unable to Geocode” address records – state &amp; county participants.</a:t>
            </a:r>
          </a:p>
          <a:p>
            <a:r>
              <a:rPr lang="en-US" sz="2800" dirty="0" smtClean="0"/>
              <a:t>Requires </a:t>
            </a:r>
            <a:r>
              <a:rPr lang="en-US" sz="2800" dirty="0"/>
              <a:t>residential </a:t>
            </a:r>
            <a:r>
              <a:rPr lang="en-US" sz="2800" dirty="0" smtClean="0"/>
              <a:t>multiunit </a:t>
            </a:r>
            <a:r>
              <a:rPr lang="en-US" sz="2800" dirty="0"/>
              <a:t>structure identifiers </a:t>
            </a:r>
            <a:r>
              <a:rPr lang="en-US" sz="2800" dirty="0" smtClean="0"/>
              <a:t>(e.g., Apt </a:t>
            </a:r>
            <a:r>
              <a:rPr lang="en-US" sz="2800" dirty="0"/>
              <a:t>1, Unit A2, #3001, etc</a:t>
            </a:r>
            <a:r>
              <a:rPr lang="en-US" sz="2800" dirty="0" smtClean="0"/>
              <a:t>.).</a:t>
            </a:r>
            <a:endParaRPr lang="en-US" sz="2800" dirty="0"/>
          </a:p>
          <a:p>
            <a:r>
              <a:rPr lang="en-US" sz="2800" dirty="0"/>
              <a:t>Includes residential structure coordinates, if </a:t>
            </a:r>
            <a:r>
              <a:rPr lang="en-US" sz="2800" dirty="0" smtClean="0"/>
              <a:t>available.</a:t>
            </a:r>
          </a:p>
          <a:p>
            <a:r>
              <a:rPr lang="en-US" sz="2800" dirty="0" smtClean="0"/>
              <a:t>Allows participants to </a:t>
            </a:r>
            <a:r>
              <a:rPr lang="en-US" sz="2800" dirty="0"/>
              <a:t>submit residential structure </a:t>
            </a:r>
            <a:r>
              <a:rPr lang="en-US" sz="2800" dirty="0" smtClean="0"/>
              <a:t>coordinates.</a:t>
            </a:r>
            <a:endParaRPr lang="en-US" sz="2800" dirty="0"/>
          </a:p>
          <a:p>
            <a:r>
              <a:rPr lang="en-US" sz="2800" dirty="0"/>
              <a:t>Allows participants to submit non-city style addresses with corresponding map </a:t>
            </a:r>
            <a:r>
              <a:rPr lang="en-US" sz="2800" dirty="0" smtClean="0"/>
              <a:t>spot or latitude and longitude coordinate.</a:t>
            </a:r>
            <a:endParaRPr lang="en-US" sz="2800" dirty="0"/>
          </a:p>
          <a:p>
            <a:endParaRPr lang="en-US" sz="2600" dirty="0"/>
          </a:p>
        </p:txBody>
      </p:sp>
      <p:sp>
        <p:nvSpPr>
          <p:cNvPr id="6" name="Slide Number Placeholder 5"/>
          <p:cNvSpPr>
            <a:spLocks noGrp="1"/>
          </p:cNvSpPr>
          <p:nvPr>
            <p:ph type="sldNum" sz="quarter" idx="10"/>
          </p:nvPr>
        </p:nvSpPr>
        <p:spPr/>
        <p:txBody>
          <a:bodyPr/>
          <a:lstStyle/>
          <a:p>
            <a:fld id="{25B02A65-3D1E-45BD-9983-4ADAC5079F8B}" type="slidenum">
              <a:rPr lang="en-US" smtClean="0"/>
              <a:pPr/>
              <a:t>9</a:t>
            </a:fld>
            <a:endParaRPr lang="en-US" dirty="0"/>
          </a:p>
        </p:txBody>
      </p:sp>
    </p:spTree>
    <p:extLst>
      <p:ext uri="{BB962C8B-B14F-4D97-AF65-F5344CB8AC3E}">
        <p14:creationId xmlns:p14="http://schemas.microsoft.com/office/powerpoint/2010/main" val="36968323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_LOCKS" val="198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4088</TotalTime>
  <Words>6876</Words>
  <Application>Microsoft Office PowerPoint</Application>
  <PresentationFormat>Widescreen</PresentationFormat>
  <Paragraphs>447</Paragraphs>
  <Slides>32</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Courier New</vt:lpstr>
      <vt:lpstr>Times New Roman</vt:lpstr>
      <vt:lpstr>Wingdings</vt:lpstr>
      <vt:lpstr>Office Theme</vt:lpstr>
      <vt:lpstr>2020 Census Local Update of Census Addresses Operation (LUCA)</vt:lpstr>
      <vt:lpstr>Welcome</vt:lpstr>
      <vt:lpstr>Agenda</vt:lpstr>
      <vt:lpstr>Introducing the 2020 Census and 2020 LUCA</vt:lpstr>
      <vt:lpstr>The decennial census</vt:lpstr>
      <vt:lpstr>2020 Census Design</vt:lpstr>
      <vt:lpstr>LUCA background</vt:lpstr>
      <vt:lpstr>Who can participate</vt:lpstr>
      <vt:lpstr>What’s new for 2020 LUCA</vt:lpstr>
      <vt:lpstr>Title 13 U.S.C. – confidentiality and security</vt:lpstr>
      <vt:lpstr>Title 13 U.S.C. – confidentiality and security (cont’d)</vt:lpstr>
      <vt:lpstr>2020 LUCA schedule</vt:lpstr>
      <vt:lpstr>Census Bureau terminology</vt:lpstr>
      <vt:lpstr>Housing Unit (HU)</vt:lpstr>
      <vt:lpstr>Acceptable HUs for LUCA</vt:lpstr>
      <vt:lpstr>Group Quarters (GQs)</vt:lpstr>
      <vt:lpstr>Acceptable GQs for LUCA</vt:lpstr>
      <vt:lpstr>Acceptable GQs for LUCA (cont’d)</vt:lpstr>
      <vt:lpstr>Transitory Locations (TLs)</vt:lpstr>
      <vt:lpstr>Acceptable TLs for LUCA</vt:lpstr>
      <vt:lpstr>Unacceptable HUs, GQs, and TLs for LUCA</vt:lpstr>
      <vt:lpstr>City style address</vt:lpstr>
      <vt:lpstr>Non-city style address</vt:lpstr>
      <vt:lpstr>LUCA liaison</vt:lpstr>
      <vt:lpstr>LUCA reviewer</vt:lpstr>
      <vt:lpstr>Census Geography hierarchy diagram</vt:lpstr>
      <vt:lpstr>Census Geography hierarchy graphic</vt:lpstr>
      <vt:lpstr>GEOID</vt:lpstr>
      <vt:lpstr>Preparation for 2020 LUCA participation</vt:lpstr>
      <vt:lpstr>Product Preference combinations</vt:lpstr>
      <vt:lpstr>Support and assistance</vt:lpstr>
      <vt:lpstr>Connect with us</vt:lpstr>
    </vt:vector>
  </TitlesOfParts>
  <Company>U.S. Department of Commerce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LUCA Training Introduction Module</dc:title>
  <dc:creator>U.S. Census Bureau</dc:creator>
  <cp:lastModifiedBy>Meredith L Gillum (CENSUS/GEO FED)</cp:lastModifiedBy>
  <cp:revision>389</cp:revision>
  <cp:lastPrinted>2017-07-20T17:15:50Z</cp:lastPrinted>
  <dcterms:created xsi:type="dcterms:W3CDTF">2016-11-09T16:58:51Z</dcterms:created>
  <dcterms:modified xsi:type="dcterms:W3CDTF">2018-01-12T15:25:15Z</dcterms:modified>
</cp:coreProperties>
</file>